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13716000" cx="24377650"/>
  <p:notesSz cx="6858000" cy="9144000"/>
  <p:embeddedFontLst>
    <p:embeddedFont>
      <p:font typeface="Roboto Thin"/>
      <p:regular r:id="rId55"/>
      <p:bold r:id="rId56"/>
      <p:italic r:id="rId57"/>
      <p:boldItalic r:id="rId58"/>
    </p:embeddedFont>
    <p:embeddedFont>
      <p:font typeface="Roboto Medium"/>
      <p:regular r:id="rId59"/>
      <p:bold r:id="rId60"/>
      <p:italic r:id="rId61"/>
      <p:boldItalic r:id="rId62"/>
    </p:embeddedFont>
    <p:embeddedFont>
      <p:font typeface="Roboto"/>
      <p:regular r:id="rId63"/>
      <p:bold r:id="rId64"/>
      <p:italic r:id="rId65"/>
      <p:boldItalic r:id="rId66"/>
    </p:embeddedFont>
    <p:embeddedFont>
      <p:font typeface="Amatic SC"/>
      <p:regular r:id="rId67"/>
      <p:bold r:id="rId68"/>
    </p:embeddedFont>
    <p:embeddedFont>
      <p:font typeface="Inconsolata"/>
      <p:regular r:id="rId69"/>
      <p:bold r:id="rId70"/>
    </p:embeddedFont>
    <p:embeddedFont>
      <p:font typeface="Poppins"/>
      <p:regular r:id="rId71"/>
      <p:bold r:id="rId72"/>
      <p:italic r:id="rId73"/>
      <p:boldItalic r:id="rId74"/>
    </p:embeddedFont>
    <p:embeddedFont>
      <p:font typeface="Lato Light"/>
      <p:regular r:id="rId75"/>
      <p:bold r:id="rId76"/>
      <p:italic r:id="rId77"/>
      <p:boldItalic r:id="rId78"/>
    </p:embeddedFont>
    <p:embeddedFont>
      <p:font typeface="Poppins Medium"/>
      <p:regular r:id="rId79"/>
      <p:bold r:id="rId80"/>
      <p:italic r:id="rId81"/>
      <p:boldItalic r:id="rId82"/>
    </p:embeddedFont>
    <p:embeddedFont>
      <p:font typeface="Roboto Light"/>
      <p:regular r:id="rId83"/>
      <p:bold r:id="rId84"/>
      <p:italic r:id="rId85"/>
      <p:boldItalic r:id="rId86"/>
    </p:embeddedFont>
    <p:embeddedFont>
      <p:font typeface="Helvetica Neue"/>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DA85BF-6118-4316-9301-9FFE0CFAC9DE}">
  <a:tblStyle styleId="{1CDA85BF-6118-4316-9301-9FFE0CFAC9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RobotoLight-bold.fntdata"/><Relationship Id="rId83" Type="http://schemas.openxmlformats.org/officeDocument/2006/relationships/font" Target="fonts/RobotoLight-regular.fntdata"/><Relationship Id="rId42" Type="http://schemas.openxmlformats.org/officeDocument/2006/relationships/slide" Target="slides/slide34.xml"/><Relationship Id="rId86" Type="http://schemas.openxmlformats.org/officeDocument/2006/relationships/font" Target="fonts/RobotoLight-boldItalic.fntdata"/><Relationship Id="rId41" Type="http://schemas.openxmlformats.org/officeDocument/2006/relationships/slide" Target="slides/slide33.xml"/><Relationship Id="rId85" Type="http://schemas.openxmlformats.org/officeDocument/2006/relationships/font" Target="fonts/RobotoLight-italic.fntdata"/><Relationship Id="rId44" Type="http://schemas.openxmlformats.org/officeDocument/2006/relationships/slide" Target="slides/slide36.xml"/><Relationship Id="rId88" Type="http://schemas.openxmlformats.org/officeDocument/2006/relationships/font" Target="fonts/HelveticaNeue-bold.fntdata"/><Relationship Id="rId43" Type="http://schemas.openxmlformats.org/officeDocument/2006/relationships/slide" Target="slides/slide35.xml"/><Relationship Id="rId87" Type="http://schemas.openxmlformats.org/officeDocument/2006/relationships/font" Target="fonts/HelveticaNeue-regular.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italic.fntdata"/><Relationship Id="rId80" Type="http://schemas.openxmlformats.org/officeDocument/2006/relationships/font" Target="fonts/PoppinsMedium-bold.fntdata"/><Relationship Id="rId82" Type="http://schemas.openxmlformats.org/officeDocument/2006/relationships/font" Target="fonts/PoppinsMedium-boldItalic.fntdata"/><Relationship Id="rId81" Type="http://schemas.openxmlformats.org/officeDocument/2006/relationships/font" Target="fonts/Poppins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Poppins-italic.fntdata"/><Relationship Id="rId72" Type="http://schemas.openxmlformats.org/officeDocument/2006/relationships/font" Target="fonts/Poppins-bold.fntdata"/><Relationship Id="rId31" Type="http://schemas.openxmlformats.org/officeDocument/2006/relationships/slide" Target="slides/slide23.xml"/><Relationship Id="rId75" Type="http://schemas.openxmlformats.org/officeDocument/2006/relationships/font" Target="fonts/LatoLight-regular.fntdata"/><Relationship Id="rId30" Type="http://schemas.openxmlformats.org/officeDocument/2006/relationships/slide" Target="slides/slide22.xml"/><Relationship Id="rId74" Type="http://schemas.openxmlformats.org/officeDocument/2006/relationships/font" Target="fonts/Poppins-boldItalic.fntdata"/><Relationship Id="rId33" Type="http://schemas.openxmlformats.org/officeDocument/2006/relationships/slide" Target="slides/slide25.xml"/><Relationship Id="rId77" Type="http://schemas.openxmlformats.org/officeDocument/2006/relationships/font" Target="fonts/LatoLight-italic.fntdata"/><Relationship Id="rId32" Type="http://schemas.openxmlformats.org/officeDocument/2006/relationships/slide" Target="slides/slide24.xml"/><Relationship Id="rId76" Type="http://schemas.openxmlformats.org/officeDocument/2006/relationships/font" Target="fonts/LatoLight-bold.fntdata"/><Relationship Id="rId35" Type="http://schemas.openxmlformats.org/officeDocument/2006/relationships/slide" Target="slides/slide27.xml"/><Relationship Id="rId79" Type="http://schemas.openxmlformats.org/officeDocument/2006/relationships/font" Target="fonts/PoppinsMedium-regular.fntdata"/><Relationship Id="rId34" Type="http://schemas.openxmlformats.org/officeDocument/2006/relationships/slide" Target="slides/slide26.xml"/><Relationship Id="rId78" Type="http://schemas.openxmlformats.org/officeDocument/2006/relationships/font" Target="fonts/LatoLight-boldItalic.fntdata"/><Relationship Id="rId71" Type="http://schemas.openxmlformats.org/officeDocument/2006/relationships/font" Target="fonts/Poppins-regular.fntdata"/><Relationship Id="rId70" Type="http://schemas.openxmlformats.org/officeDocument/2006/relationships/font" Target="fonts/Inconsolata-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2.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4.xml"/><Relationship Id="rId66" Type="http://schemas.openxmlformats.org/officeDocument/2006/relationships/font" Target="fonts/Roboto-boldItalic.fntdata"/><Relationship Id="rId21" Type="http://schemas.openxmlformats.org/officeDocument/2006/relationships/slide" Target="slides/slide13.xml"/><Relationship Id="rId65" Type="http://schemas.openxmlformats.org/officeDocument/2006/relationships/font" Target="fonts/Roboto-italic.fntdata"/><Relationship Id="rId24" Type="http://schemas.openxmlformats.org/officeDocument/2006/relationships/slide" Target="slides/slide16.xml"/><Relationship Id="rId68" Type="http://schemas.openxmlformats.org/officeDocument/2006/relationships/font" Target="fonts/AmaticSC-bold.fntdata"/><Relationship Id="rId23" Type="http://schemas.openxmlformats.org/officeDocument/2006/relationships/slide" Target="slides/slide15.xml"/><Relationship Id="rId67" Type="http://schemas.openxmlformats.org/officeDocument/2006/relationships/font" Target="fonts/AmaticSC-regular.fntdata"/><Relationship Id="rId60" Type="http://schemas.openxmlformats.org/officeDocument/2006/relationships/font" Target="fonts/RobotoMedium-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Inconsolata-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obotoThin-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obotoThin-italic.fntdata"/><Relationship Id="rId12" Type="http://schemas.openxmlformats.org/officeDocument/2006/relationships/slide" Target="slides/slide4.xml"/><Relationship Id="rId56" Type="http://schemas.openxmlformats.org/officeDocument/2006/relationships/font" Target="fonts/RobotoThin-bold.fntdata"/><Relationship Id="rId90" Type="http://schemas.openxmlformats.org/officeDocument/2006/relationships/font" Target="fonts/HelveticaNeue-boldItalic.fntdata"/><Relationship Id="rId15" Type="http://schemas.openxmlformats.org/officeDocument/2006/relationships/slide" Target="slides/slide7.xml"/><Relationship Id="rId59" Type="http://schemas.openxmlformats.org/officeDocument/2006/relationships/font" Target="fonts/RobotoMedium-regular.fntdata"/><Relationship Id="rId14" Type="http://schemas.openxmlformats.org/officeDocument/2006/relationships/slide" Target="slides/slide6.xml"/><Relationship Id="rId58" Type="http://schemas.openxmlformats.org/officeDocument/2006/relationships/font" Target="fonts/RobotoThin-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fc59267a2e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fc59267a2e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5" name="Google Shape;1395;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4" name="Google Shape;1424;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fc59267a2e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fc59267a2e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g2fc59267a2e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fc59267a2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2fc59267a2e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g2fc59267a2e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8" name="Google Shape;1498;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3" name="Google Shape;1533;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fc59267a2e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fc59267a2e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1" name="Google Shape;1541;g2fc59267a2e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fc59267a2e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fc59267a2e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9" name="Google Shape;1549;g2fc59267a2e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5" name="Google Shape;1575;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faa5120cc0_0_6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faa5120cc0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faa5120cc0_0_7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faa5120cc0_0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faa5120cc0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2faa5120cc0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faa5120cc0_0_8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2faa5120cc0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2fc59267a2e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2fc59267a2e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2fc59267a2e_0_7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2fc59267a2e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fc59267a2e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fc59267a2e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0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4.png"/><Relationship Id="rId4" Type="http://schemas.openxmlformats.org/officeDocument/2006/relationships/image" Target="../media/image10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4.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0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6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9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 Id="rId3" Type="http://schemas.openxmlformats.org/officeDocument/2006/relationships/image" Target="../media/image1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0.png"/><Relationship Id="rId4" Type="http://schemas.openxmlformats.org/officeDocument/2006/relationships/image" Target="../media/image112.png"/><Relationship Id="rId5" Type="http://schemas.openxmlformats.org/officeDocument/2006/relationships/image" Target="../media/image114.png"/><Relationship Id="rId6" Type="http://schemas.openxmlformats.org/officeDocument/2006/relationships/image" Target="../media/image1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2.xml"/><Relationship Id="rId3" Type="http://schemas.openxmlformats.org/officeDocument/2006/relationships/image" Target="../media/image1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 Id="rId3" Type="http://schemas.openxmlformats.org/officeDocument/2006/relationships/image" Target="../media/image1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3.xml"/><Relationship Id="rId3" Type="http://schemas.openxmlformats.org/officeDocument/2006/relationships/image" Target="../media/image1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a:t>
            </a:r>
            <a:r>
              <a:rPr b="1" lang="en-US" sz="9800">
                <a:latin typeface="Roboto"/>
                <a:ea typeface="Roboto"/>
                <a:cs typeface="Roboto"/>
                <a:sym typeface="Roboto"/>
              </a:rPr>
              <a:t>Jason King </a:t>
            </a:r>
            <a:endParaRPr b="1" sz="9800">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XML IP Geolocation API</a:t>
            </a:r>
            <a:endParaRPr/>
          </a:p>
        </p:txBody>
      </p:sp>
      <p:sp>
        <p:nvSpPr>
          <p:cNvPr id="1389" name="Google Shape;1389;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0" name="Google Shape;1390;p92"/>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391" name="Google Shape;1391;p92"/>
          <p:cNvPicPr preferRelativeResize="0"/>
          <p:nvPr/>
        </p:nvPicPr>
        <p:blipFill>
          <a:blip r:embed="rId3">
            <a:alphaModFix/>
          </a:blip>
          <a:stretch>
            <a:fillRect/>
          </a:stretch>
        </p:blipFill>
        <p:spPr>
          <a:xfrm>
            <a:off x="-65450" y="2710075"/>
            <a:ext cx="24443100" cy="9292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98" name="Google Shape;1398;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9" name="Google Shape;1399;p93"/>
          <p:cNvSpPr txBox="1"/>
          <p:nvPr>
            <p:ph idx="3" type="subTitle"/>
          </p:nvPr>
        </p:nvSpPr>
        <p:spPr>
          <a:xfrm>
            <a:off x="-32800" y="5695600"/>
            <a:ext cx="11459400" cy="7258500"/>
          </a:xfrm>
          <a:prstGeom prst="rect">
            <a:avLst/>
          </a:prstGeom>
        </p:spPr>
        <p:txBody>
          <a:bodyPr anchorCtr="0" anchor="t" bIns="0" lIns="1219000" spcFirstLastPara="1" rIns="1219000" wrap="square" tIns="0">
            <a:noAutofit/>
          </a:bodyPr>
          <a:lstStyle/>
          <a:p>
            <a:pPr indent="-374650" lvl="0" marL="457200" rtl="0" algn="l">
              <a:spcBef>
                <a:spcPts val="1200"/>
              </a:spcBef>
              <a:spcAft>
                <a:spcPts val="0"/>
              </a:spcAft>
              <a:buClr>
                <a:schemeClr val="dk1"/>
              </a:buClr>
              <a:buSzPts val="2300"/>
              <a:buAutoNum type="arabicPeriod"/>
            </a:pPr>
            <a:r>
              <a:rPr b="1" lang="en-US" sz="2300">
                <a:solidFill>
                  <a:schemeClr val="dk1"/>
                </a:solidFill>
                <a:latin typeface="Arial"/>
                <a:ea typeface="Arial"/>
                <a:cs typeface="Arial"/>
                <a:sym typeface="Arial"/>
              </a:rPr>
              <a:t>Severity Levels:</a:t>
            </a:r>
            <a:r>
              <a:rPr lang="en-US" sz="2300">
                <a:solidFill>
                  <a:schemeClr val="dk1"/>
                </a:solidFill>
                <a:latin typeface="Arial"/>
                <a:ea typeface="Arial"/>
                <a:cs typeface="Arial"/>
                <a:sym typeface="Arial"/>
              </a:rPr>
              <a:t> They include changes in the severity of events, such as unauthorized access attempts or system misconfigurations, which can escalate to critical incidents.</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AutoNum type="arabicPeriod"/>
            </a:pPr>
            <a:r>
              <a:rPr b="1" lang="en-US" sz="2300">
                <a:solidFill>
                  <a:schemeClr val="dk1"/>
                </a:solidFill>
                <a:latin typeface="Arial"/>
                <a:ea typeface="Arial"/>
                <a:cs typeface="Arial"/>
                <a:sym typeface="Arial"/>
              </a:rPr>
              <a:t>Failed and Successful Activities:</a:t>
            </a:r>
            <a:r>
              <a:rPr lang="en-US" sz="2300">
                <a:solidFill>
                  <a:schemeClr val="dk1"/>
                </a:solidFill>
                <a:latin typeface="Arial"/>
                <a:ea typeface="Arial"/>
                <a:cs typeface="Arial"/>
                <a:sym typeface="Arial"/>
              </a:rPr>
              <a:t> The logs show success and failure rates of system actions, such as login attempts or privileged actions like account deletions and password resets. For example, a suspicious volume of failed activity (e.g., password reset attempts) could indicate a targeted attack.</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AutoNum type="arabicPeriod"/>
            </a:pPr>
            <a:r>
              <a:rPr b="1" lang="en-US" sz="2300">
                <a:solidFill>
                  <a:schemeClr val="dk1"/>
                </a:solidFill>
                <a:latin typeface="Arial"/>
                <a:ea typeface="Arial"/>
                <a:cs typeface="Arial"/>
                <a:sym typeface="Arial"/>
              </a:rPr>
              <a:t>User Activity: </a:t>
            </a:r>
            <a:r>
              <a:rPr lang="en-US" sz="2300">
                <a:solidFill>
                  <a:schemeClr val="dk1"/>
                </a:solidFill>
                <a:latin typeface="Arial"/>
                <a:ea typeface="Arial"/>
                <a:cs typeface="Arial"/>
                <a:sym typeface="Arial"/>
              </a:rPr>
              <a:t>Logs include details about login activities, particularly focusing on users with abnormal activity, such as an unusually high number of logins by a single user in a short time.</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AutoNum type="arabicPeriod"/>
            </a:pPr>
            <a:r>
              <a:rPr b="1" lang="en-US" sz="2300">
                <a:solidFill>
                  <a:schemeClr val="dk1"/>
                </a:solidFill>
                <a:latin typeface="Arial"/>
                <a:ea typeface="Arial"/>
                <a:cs typeface="Arial"/>
                <a:sym typeface="Arial"/>
              </a:rPr>
              <a:t>Account Management:</a:t>
            </a:r>
            <a:r>
              <a:rPr lang="en-US" sz="2300">
                <a:solidFill>
                  <a:schemeClr val="dk1"/>
                </a:solidFill>
                <a:latin typeface="Arial"/>
                <a:ea typeface="Arial"/>
                <a:cs typeface="Arial"/>
                <a:sym typeface="Arial"/>
              </a:rPr>
              <a:t> Suspicious actions like account deletions or lockouts are tracked, which can signal potential insider threats or compromised credentials.</a:t>
            </a:r>
            <a:endParaRPr sz="2300">
              <a:solidFill>
                <a:schemeClr val="dk1"/>
              </a:solidFill>
              <a:latin typeface="Arial"/>
              <a:ea typeface="Arial"/>
              <a:cs typeface="Arial"/>
              <a:sym typeface="Arial"/>
            </a:endParaRPr>
          </a:p>
          <a:p>
            <a:pPr indent="-374650" lvl="0" marL="457200" rtl="0" algn="l">
              <a:spcBef>
                <a:spcPts val="0"/>
              </a:spcBef>
              <a:spcAft>
                <a:spcPts val="0"/>
              </a:spcAft>
              <a:buClr>
                <a:schemeClr val="dk1"/>
              </a:buClr>
              <a:buSzPts val="2300"/>
              <a:buAutoNum type="arabicPeriod"/>
            </a:pPr>
            <a:r>
              <a:rPr b="1" lang="en-US" sz="2300">
                <a:solidFill>
                  <a:schemeClr val="dk1"/>
                </a:solidFill>
                <a:latin typeface="Arial"/>
                <a:ea typeface="Arial"/>
                <a:cs typeface="Arial"/>
                <a:sym typeface="Arial"/>
              </a:rPr>
              <a:t>Timestamps and Event Counts: </a:t>
            </a:r>
            <a:r>
              <a:rPr lang="en-US" sz="2300">
                <a:solidFill>
                  <a:schemeClr val="dk1"/>
                </a:solidFill>
                <a:latin typeface="Arial"/>
                <a:ea typeface="Arial"/>
                <a:cs typeface="Arial"/>
                <a:sym typeface="Arial"/>
              </a:rPr>
              <a:t>The logs provide timestamps of events, enabling analysts to identify when an attack begins and ends, which is crucial for pinpointing the exact time of a security breach.</a:t>
            </a:r>
            <a:endParaRPr sz="23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b="1" sz="2100">
              <a:solidFill>
                <a:schemeClr val="dk1"/>
              </a:solidFill>
              <a:latin typeface="Arial"/>
              <a:ea typeface="Arial"/>
              <a:cs typeface="Arial"/>
              <a:sym typeface="Arial"/>
            </a:endParaRPr>
          </a:p>
          <a:p>
            <a:pPr indent="0" lvl="0" marL="0" rtl="0" algn="l">
              <a:spcBef>
                <a:spcPts val="1200"/>
              </a:spcBef>
              <a:spcAft>
                <a:spcPts val="0"/>
              </a:spcAft>
              <a:buNone/>
            </a:pPr>
            <a:r>
              <a:t/>
            </a:r>
            <a:endParaRPr sz="3300"/>
          </a:p>
        </p:txBody>
      </p:sp>
      <p:sp>
        <p:nvSpPr>
          <p:cNvPr id="1400" name="Google Shape;1400;p93"/>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401" name="Google Shape;1401;p93"/>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374650" lvl="0" marL="457200" marR="0" rtl="0" algn="l">
              <a:lnSpc>
                <a:spcPct val="115000"/>
              </a:lnSpc>
              <a:spcBef>
                <a:spcPts val="1200"/>
              </a:spcBef>
              <a:spcAft>
                <a:spcPts val="0"/>
              </a:spcAft>
              <a:buClr>
                <a:schemeClr val="dk1"/>
              </a:buClr>
              <a:buSzPts val="2300"/>
              <a:buAutoNum type="arabicPeriod"/>
            </a:pPr>
            <a:r>
              <a:rPr b="1" lang="en-US" sz="2300">
                <a:solidFill>
                  <a:schemeClr val="dk1"/>
                </a:solidFill>
                <a:latin typeface="Arial"/>
                <a:ea typeface="Arial"/>
                <a:cs typeface="Arial"/>
                <a:sym typeface="Arial"/>
              </a:rPr>
              <a:t>HTTP Methods: </a:t>
            </a:r>
            <a:r>
              <a:rPr lang="en-US" sz="2300">
                <a:solidFill>
                  <a:schemeClr val="dk1"/>
                </a:solidFill>
                <a:latin typeface="Arial"/>
                <a:ea typeface="Arial"/>
                <a:cs typeface="Arial"/>
                <a:sym typeface="Arial"/>
              </a:rPr>
              <a:t>Tracks methods like GET and POST. A spike in POST requests can indicate malicious activities like file uploads or brute-force attacks; we will look at this later..</a:t>
            </a:r>
            <a:endParaRPr sz="2300">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AutoNum type="arabicPeriod"/>
            </a:pPr>
            <a:r>
              <a:rPr b="1" lang="en-US" sz="2300">
                <a:solidFill>
                  <a:schemeClr val="dk1"/>
                </a:solidFill>
                <a:latin typeface="Arial"/>
                <a:ea typeface="Arial"/>
                <a:cs typeface="Arial"/>
                <a:sym typeface="Arial"/>
              </a:rPr>
              <a:t>Response Codes:</a:t>
            </a:r>
            <a:r>
              <a:rPr lang="en-US" sz="2300">
                <a:solidFill>
                  <a:schemeClr val="dk1"/>
                </a:solidFill>
                <a:latin typeface="Arial"/>
                <a:ea typeface="Arial"/>
                <a:cs typeface="Arial"/>
                <a:sym typeface="Arial"/>
              </a:rPr>
              <a:t> Logs status codes such as 200 (success) and 404 (not found). An increase in 404 errors may signal attackers scanning for vulnerabilities..</a:t>
            </a:r>
            <a:endParaRPr sz="2300">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AutoNum type="arabicPeriod"/>
            </a:pPr>
            <a:r>
              <a:rPr b="1" lang="en-US" sz="2300">
                <a:solidFill>
                  <a:schemeClr val="dk1"/>
                </a:solidFill>
                <a:latin typeface="Arial"/>
                <a:ea typeface="Arial"/>
                <a:cs typeface="Arial"/>
                <a:sym typeface="Arial"/>
              </a:rPr>
              <a:t>Referrer Domains:</a:t>
            </a:r>
            <a:r>
              <a:rPr lang="en-US" sz="2300">
                <a:solidFill>
                  <a:schemeClr val="dk1"/>
                </a:solidFill>
                <a:latin typeface="Arial"/>
                <a:ea typeface="Arial"/>
                <a:cs typeface="Arial"/>
                <a:sym typeface="Arial"/>
              </a:rPr>
              <a:t> Monitors where traffic originates. Sudden changes in referrer traffic can be a sign of malicious activity.</a:t>
            </a:r>
            <a:endParaRPr sz="2300">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AutoNum type="arabicPeriod"/>
            </a:pPr>
            <a:r>
              <a:rPr b="1" lang="en-US" sz="2300">
                <a:solidFill>
                  <a:schemeClr val="dk1"/>
                </a:solidFill>
                <a:latin typeface="Arial"/>
                <a:ea typeface="Arial"/>
                <a:cs typeface="Arial"/>
                <a:sym typeface="Arial"/>
              </a:rPr>
              <a:t>International Activity: </a:t>
            </a:r>
            <a:r>
              <a:rPr lang="en-US" sz="2300">
                <a:solidFill>
                  <a:schemeClr val="dk1"/>
                </a:solidFill>
                <a:latin typeface="Arial"/>
                <a:ea typeface="Arial"/>
                <a:cs typeface="Arial"/>
                <a:sym typeface="Arial"/>
              </a:rPr>
              <a:t>Logs traffic from different regions. A spike from unfamiliar countries not often seen by a </a:t>
            </a:r>
            <a:r>
              <a:rPr lang="en-US" sz="2300">
                <a:solidFill>
                  <a:schemeClr val="dk1"/>
                </a:solidFill>
                <a:latin typeface="Arial"/>
                <a:ea typeface="Arial"/>
                <a:cs typeface="Arial"/>
                <a:sym typeface="Arial"/>
              </a:rPr>
              <a:t>companies</a:t>
            </a:r>
            <a:r>
              <a:rPr lang="en-US" sz="2300">
                <a:solidFill>
                  <a:schemeClr val="dk1"/>
                </a:solidFill>
                <a:latin typeface="Arial"/>
                <a:ea typeface="Arial"/>
                <a:cs typeface="Arial"/>
                <a:sym typeface="Arial"/>
              </a:rPr>
              <a:t> customers.</a:t>
            </a:r>
            <a:endParaRPr sz="2300">
              <a:solidFill>
                <a:schemeClr val="dk1"/>
              </a:solidFill>
              <a:latin typeface="Arial"/>
              <a:ea typeface="Arial"/>
              <a:cs typeface="Arial"/>
              <a:sym typeface="Arial"/>
            </a:endParaRPr>
          </a:p>
          <a:p>
            <a:pPr indent="-374650" lvl="0" marL="457200" marR="0" rtl="0" algn="l">
              <a:lnSpc>
                <a:spcPct val="115000"/>
              </a:lnSpc>
              <a:spcBef>
                <a:spcPts val="0"/>
              </a:spcBef>
              <a:spcAft>
                <a:spcPts val="0"/>
              </a:spcAft>
              <a:buClr>
                <a:schemeClr val="dk1"/>
              </a:buClr>
              <a:buSzPts val="2300"/>
              <a:buAutoNum type="arabicPeriod"/>
            </a:pPr>
            <a:r>
              <a:rPr b="1" lang="en-US" sz="2300">
                <a:solidFill>
                  <a:schemeClr val="dk1"/>
                </a:solidFill>
                <a:latin typeface="Arial"/>
                <a:ea typeface="Arial"/>
                <a:cs typeface="Arial"/>
                <a:sym typeface="Arial"/>
              </a:rPr>
              <a:t>URI Access: </a:t>
            </a:r>
            <a:r>
              <a:rPr lang="en-US" sz="2300">
                <a:solidFill>
                  <a:schemeClr val="dk1"/>
                </a:solidFill>
                <a:latin typeface="Arial"/>
                <a:ea typeface="Arial"/>
                <a:cs typeface="Arial"/>
                <a:sym typeface="Arial"/>
              </a:rPr>
              <a:t>Tracks frequently accessed web pages, such as login pages, which could signal brute-force attempts.</a:t>
            </a:r>
            <a:endParaRPr sz="2300">
              <a:solidFill>
                <a:schemeClr val="dk1"/>
              </a:solidFill>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sz="2300">
              <a:solidFill>
                <a:schemeClr val="dk1"/>
              </a:solidFill>
            </a:endParaRPr>
          </a:p>
        </p:txBody>
      </p:sp>
      <p:sp>
        <p:nvSpPr>
          <p:cNvPr id="1402" name="Google Shape;1402;p93"/>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403" name="Google Shape;1403;p93"/>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404" name="Google Shape;1404;p93"/>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pic>
        <p:nvPicPr>
          <p:cNvPr id="1409" name="Google Shape;1409;p9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10" name="Google Shape;1410;p9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11" name="Google Shape;1411;p9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12" name="Google Shape;1412;p9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 — Windows</a:t>
            </a:r>
            <a:endParaRPr/>
          </a:p>
        </p:txBody>
      </p:sp>
      <p:sp>
        <p:nvSpPr>
          <p:cNvPr id="1418" name="Google Shape;1418;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9" name="Google Shape;1419;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0" name="Google Shape;1420;p95"/>
          <p:cNvGraphicFramePr/>
          <p:nvPr/>
        </p:nvGraphicFramePr>
        <p:xfrm>
          <a:off x="1191013" y="5097125"/>
          <a:ext cx="3000000" cy="3000000"/>
        </p:xfrm>
        <a:graphic>
          <a:graphicData uri="http://schemas.openxmlformats.org/drawingml/2006/table">
            <a:tbl>
              <a:tblPr>
                <a:noFill/>
                <a:tableStyleId>{1CDA85BF-6118-4316-9301-9FFE0CFAC9DE}</a:tableStyleId>
              </a:tblPr>
              <a:tblGrid>
                <a:gridCol w="10878550"/>
                <a:gridCol w="10878550"/>
              </a:tblGrid>
              <a:tr h="693100">
                <a:tc>
                  <a:txBody>
                    <a:bodyPr/>
                    <a:lstStyle/>
                    <a:p>
                      <a:pPr indent="0" lvl="0" marL="0" rtl="0" algn="ctr">
                        <a:spcBef>
                          <a:spcPts val="0"/>
                        </a:spcBef>
                        <a:spcAft>
                          <a:spcPts val="0"/>
                        </a:spcAft>
                        <a:buNone/>
                      </a:pPr>
                      <a:r>
                        <a:rPr b="1" lang="en-US" sz="4800">
                          <a:latin typeface="Roboto"/>
                          <a:ea typeface="Roboto"/>
                          <a:cs typeface="Roboto"/>
                          <a:sym typeface="Roboto"/>
                        </a:rPr>
                        <a:t>Report Name</a:t>
                      </a:r>
                      <a:endParaRPr b="1" sz="48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800">
                          <a:latin typeface="Roboto"/>
                          <a:ea typeface="Roboto"/>
                          <a:cs typeface="Roboto"/>
                          <a:sym typeface="Roboto"/>
                        </a:rPr>
                        <a:t>Report </a:t>
                      </a:r>
                      <a:r>
                        <a:rPr b="1" lang="en-US" sz="4800">
                          <a:latin typeface="Roboto"/>
                          <a:ea typeface="Roboto"/>
                          <a:cs typeface="Roboto"/>
                          <a:sym typeface="Roboto"/>
                        </a:rPr>
                        <a:t>Description</a:t>
                      </a:r>
                      <a:endParaRPr b="1" sz="4800">
                        <a:latin typeface="Roboto"/>
                        <a:ea typeface="Roboto"/>
                        <a:cs typeface="Roboto"/>
                        <a:sym typeface="Roboto"/>
                      </a:endParaRPr>
                    </a:p>
                  </a:txBody>
                  <a:tcPr marT="91425" marB="91425" marR="91425" marL="91425"/>
                </a:tc>
              </a:tr>
              <a:tr h="693100">
                <a:tc>
                  <a:txBody>
                    <a:bodyPr/>
                    <a:lstStyle/>
                    <a:p>
                      <a:pPr indent="0" lvl="0" marL="0" rtl="0" algn="ctr">
                        <a:spcBef>
                          <a:spcPts val="0"/>
                        </a:spcBef>
                        <a:spcAft>
                          <a:spcPts val="0"/>
                        </a:spcAft>
                        <a:buNone/>
                      </a:pPr>
                      <a:r>
                        <a:rPr lang="en-US" sz="4800">
                          <a:latin typeface="Roboto"/>
                          <a:ea typeface="Roboto"/>
                          <a:cs typeface="Roboto"/>
                          <a:sym typeface="Roboto"/>
                        </a:rPr>
                        <a:t>Severity Level</a:t>
                      </a:r>
                      <a:endParaRPr sz="48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latin typeface="Roboto"/>
                          <a:ea typeface="Roboto"/>
                          <a:cs typeface="Roboto"/>
                          <a:sym typeface="Roboto"/>
                        </a:rPr>
                        <a:t>Severity levels of the Windows logs being viewed.</a:t>
                      </a:r>
                      <a:endParaRPr sz="48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693100">
                <a:tc>
                  <a:txBody>
                    <a:bodyPr/>
                    <a:lstStyle/>
                    <a:p>
                      <a:pPr indent="0" lvl="0" marL="0" rtl="0" algn="ctr">
                        <a:spcBef>
                          <a:spcPts val="0"/>
                        </a:spcBef>
                        <a:spcAft>
                          <a:spcPts val="0"/>
                        </a:spcAft>
                        <a:buNone/>
                      </a:pPr>
                      <a:r>
                        <a:rPr lang="en-US" sz="4800">
                          <a:latin typeface="Roboto"/>
                          <a:ea typeface="Roboto"/>
                          <a:cs typeface="Roboto"/>
                          <a:sym typeface="Roboto"/>
                        </a:rPr>
                        <a:t>Signatures and Signature IDs</a:t>
                      </a:r>
                      <a:endParaRPr sz="48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latin typeface="Roboto"/>
                          <a:ea typeface="Roboto"/>
                          <a:cs typeface="Roboto"/>
                          <a:sym typeface="Roboto"/>
                        </a:rPr>
                        <a:t>ID number associated with the specific signatures for Windows activity.</a:t>
                      </a:r>
                      <a:endParaRPr sz="48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3100">
                <a:tc>
                  <a:txBody>
                    <a:bodyPr/>
                    <a:lstStyle/>
                    <a:p>
                      <a:pPr indent="0" lvl="0" marL="0" rtl="0" algn="ctr">
                        <a:spcBef>
                          <a:spcPts val="0"/>
                        </a:spcBef>
                        <a:spcAft>
                          <a:spcPts val="0"/>
                        </a:spcAft>
                        <a:buNone/>
                      </a:pPr>
                      <a:r>
                        <a:rPr lang="en-US" sz="4800">
                          <a:latin typeface="Roboto"/>
                          <a:ea typeface="Roboto"/>
                          <a:cs typeface="Roboto"/>
                          <a:sym typeface="Roboto"/>
                        </a:rPr>
                        <a:t>Success and </a:t>
                      </a:r>
                      <a:r>
                        <a:rPr lang="en-US" sz="4800">
                          <a:latin typeface="Roboto"/>
                          <a:ea typeface="Roboto"/>
                          <a:cs typeface="Roboto"/>
                          <a:sym typeface="Roboto"/>
                        </a:rPr>
                        <a:t>Failure</a:t>
                      </a:r>
                      <a:endParaRPr sz="48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latin typeface="Roboto"/>
                          <a:ea typeface="Roboto"/>
                          <a:cs typeface="Roboto"/>
                          <a:sym typeface="Roboto"/>
                        </a:rPr>
                        <a:t>Shows VSI if there is a suspicious levels of failed activities on their server.</a:t>
                      </a:r>
                      <a:endParaRPr sz="48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Severity Levels Report — Windows</a:t>
            </a:r>
            <a:endParaRPr/>
          </a:p>
        </p:txBody>
      </p:sp>
      <p:sp>
        <p:nvSpPr>
          <p:cNvPr id="1427" name="Google Shape;1427;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8" name="Google Shape;1428;p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29" name="Google Shape;1429;p96"/>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30" name="Google Shape;1430;p96"/>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431" name="Google Shape;1431;p96"/>
          <p:cNvPicPr preferRelativeResize="0"/>
          <p:nvPr/>
        </p:nvPicPr>
        <p:blipFill>
          <a:blip r:embed="rId3">
            <a:alphaModFix/>
          </a:blip>
          <a:stretch>
            <a:fillRect/>
          </a:stretch>
        </p:blipFill>
        <p:spPr>
          <a:xfrm>
            <a:off x="749900" y="2782000"/>
            <a:ext cx="23660399" cy="8426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Signatures &amp; Associated Signature IDs Reports—Windows</a:t>
            </a:r>
            <a:endParaRPr/>
          </a:p>
        </p:txBody>
      </p:sp>
      <p:sp>
        <p:nvSpPr>
          <p:cNvPr id="1438" name="Google Shape;1438;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9" name="Google Shape;1439;p9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40" name="Google Shape;1440;p97"/>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441" name="Google Shape;1441;p97"/>
          <p:cNvPicPr preferRelativeResize="0"/>
          <p:nvPr/>
        </p:nvPicPr>
        <p:blipFill>
          <a:blip r:embed="rId3">
            <a:alphaModFix/>
          </a:blip>
          <a:stretch>
            <a:fillRect/>
          </a:stretch>
        </p:blipFill>
        <p:spPr>
          <a:xfrm>
            <a:off x="285475" y="1865375"/>
            <a:ext cx="23634976" cy="107061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Success &amp; Failure Comparison Report — Windows</a:t>
            </a:r>
            <a:endParaRPr/>
          </a:p>
        </p:txBody>
      </p:sp>
      <p:sp>
        <p:nvSpPr>
          <p:cNvPr id="1448" name="Google Shape;1448;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9" name="Google Shape;1449;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50" name="Google Shape;1450;p98"/>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451" name="Google Shape;1451;p98"/>
          <p:cNvPicPr preferRelativeResize="0"/>
          <p:nvPr/>
        </p:nvPicPr>
        <p:blipFill>
          <a:blip r:embed="rId3">
            <a:alphaModFix/>
          </a:blip>
          <a:stretch>
            <a:fillRect/>
          </a:stretch>
        </p:blipFill>
        <p:spPr>
          <a:xfrm>
            <a:off x="0" y="3096775"/>
            <a:ext cx="24268650" cy="6405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 Windows</a:t>
            </a:r>
            <a:endParaRPr/>
          </a:p>
        </p:txBody>
      </p:sp>
      <p:sp>
        <p:nvSpPr>
          <p:cNvPr id="1457" name="Google Shape;1457;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8" name="Google Shape;1458;p9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9" name="Google Shape;1459;p99"/>
          <p:cNvGraphicFramePr/>
          <p:nvPr/>
        </p:nvGraphicFramePr>
        <p:xfrm>
          <a:off x="1296213" y="3863700"/>
          <a:ext cx="3000000" cy="3000000"/>
        </p:xfrm>
        <a:graphic>
          <a:graphicData uri="http://schemas.openxmlformats.org/drawingml/2006/table">
            <a:tbl>
              <a:tblPr>
                <a:noFill/>
                <a:tableStyleId>{1CDA85BF-6118-4316-9301-9FFE0CFAC9DE}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Failed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Failed Logins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5.79</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60" name="Google Shape;1460;p99"/>
          <p:cNvSpPr txBox="1"/>
          <p:nvPr/>
        </p:nvSpPr>
        <p:spPr>
          <a:xfrm>
            <a:off x="2796500" y="6162500"/>
            <a:ext cx="16564800" cy="683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t>JUSTIFICATION: </a:t>
            </a:r>
            <a:endParaRPr b="1" sz="4800"/>
          </a:p>
          <a:p>
            <a:pPr indent="0" lvl="0" marL="0" rtl="0" algn="l">
              <a:spcBef>
                <a:spcPts val="0"/>
              </a:spcBef>
              <a:spcAft>
                <a:spcPts val="0"/>
              </a:spcAft>
              <a:buNone/>
            </a:pPr>
            <a:r>
              <a:rPr lang="en-US" sz="4800"/>
              <a:t>The alert baseline is set at 5.91, representing the average number of failed logins during normal operations, with typical spikes reaching 9 around 8 a.m. The threshold is set at 12 to avoid false positives while effectively detecting abnormal login activity. This threshold is high enough to account for regular fluctuations but low enough to catch potential security threats like brute-force attacks, ensuring the alert remains both accurate and actionable.</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 Windows</a:t>
            </a:r>
            <a:endParaRPr/>
          </a:p>
        </p:txBody>
      </p:sp>
      <p:sp>
        <p:nvSpPr>
          <p:cNvPr id="1466" name="Google Shape;1466;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7" name="Google Shape;1467;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8" name="Google Shape;1468;p100"/>
          <p:cNvGraphicFramePr/>
          <p:nvPr/>
        </p:nvGraphicFramePr>
        <p:xfrm>
          <a:off x="1296213" y="3863700"/>
          <a:ext cx="3000000" cy="3000000"/>
        </p:xfrm>
        <a:graphic>
          <a:graphicData uri="http://schemas.openxmlformats.org/drawingml/2006/table">
            <a:tbl>
              <a:tblPr>
                <a:noFill/>
                <a:tableStyleId>{1CDA85BF-6118-4316-9301-9FFE0CFAC9DE}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Successful Login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dk1"/>
                          </a:solidFill>
                          <a:latin typeface="Roboto"/>
                          <a:ea typeface="Roboto"/>
                          <a:cs typeface="Roboto"/>
                          <a:sym typeface="Roboto"/>
                        </a:rPr>
                        <a:t>Successful Login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13.45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69" name="Google Shape;1469;p100"/>
          <p:cNvSpPr txBox="1"/>
          <p:nvPr/>
        </p:nvSpPr>
        <p:spPr>
          <a:xfrm>
            <a:off x="2796500" y="6744400"/>
            <a:ext cx="165648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t>JUSTIFICATION: </a:t>
            </a:r>
            <a:endParaRPr b="1" sz="4800"/>
          </a:p>
          <a:p>
            <a:pPr indent="0" lvl="0" marL="0" rtl="0" algn="l">
              <a:spcBef>
                <a:spcPts val="0"/>
              </a:spcBef>
              <a:spcAft>
                <a:spcPts val="0"/>
              </a:spcAft>
              <a:buNone/>
            </a:pPr>
            <a:r>
              <a:rPr lang="en-US" sz="4800"/>
              <a:t>The baseline of 13.45 logins per hour reflects normal activity. The threshold is set at 18 logins per hour to detect unusual spikes, which could indicate unauthorized access attempts. This threshold is high enough to prevent false positives during busy periods but low enough to catch potential security issues.</a:t>
            </a:r>
            <a:endParaRPr sz="4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 Windows</a:t>
            </a:r>
            <a:endParaRPr/>
          </a:p>
        </p:txBody>
      </p:sp>
      <p:sp>
        <p:nvSpPr>
          <p:cNvPr id="1475" name="Google Shape;1475;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6" name="Google Shape;1476;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7" name="Google Shape;1477;p101"/>
          <p:cNvGraphicFramePr/>
          <p:nvPr/>
        </p:nvGraphicFramePr>
        <p:xfrm>
          <a:off x="1296213" y="3863700"/>
          <a:ext cx="3000000" cy="3000000"/>
        </p:xfrm>
        <a:graphic>
          <a:graphicData uri="http://schemas.openxmlformats.org/drawingml/2006/table">
            <a:tbl>
              <a:tblPr>
                <a:noFill/>
                <a:tableStyleId>{1CDA85BF-6118-4316-9301-9FFE0CFAC9DE}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Account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Account Deleted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78" name="Google Shape;1478;p101"/>
          <p:cNvSpPr txBox="1"/>
          <p:nvPr/>
        </p:nvSpPr>
        <p:spPr>
          <a:xfrm>
            <a:off x="2796500" y="6550425"/>
            <a:ext cx="165648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t>JUSTIFICATION: </a:t>
            </a:r>
            <a:endParaRPr sz="4800"/>
          </a:p>
          <a:p>
            <a:pPr indent="0" lvl="0" marL="0" rtl="0" algn="l">
              <a:spcBef>
                <a:spcPts val="0"/>
              </a:spcBef>
              <a:spcAft>
                <a:spcPts val="0"/>
              </a:spcAft>
              <a:buNone/>
            </a:pPr>
            <a:r>
              <a:rPr lang="en-US" sz="4800"/>
              <a:t>The alert baseline is set at 13.25, reflecting normal account deletions during operations. The threshold is set at 18 to detect abnormal spikes, signaling potential unauthorized actions. This threshold is high enough to avoid false positives but low enough to catch suspicious activity, ensuring accurate monitoring without excessive alerts.</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 </a:t>
            </a:r>
            <a:r>
              <a:rPr lang="en-US"/>
              <a:t>— Windows</a:t>
            </a:r>
            <a:endParaRPr/>
          </a:p>
        </p:txBody>
      </p:sp>
      <p:sp>
        <p:nvSpPr>
          <p:cNvPr id="1485" name="Google Shape;1485;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6" name="Google Shape;1486;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7" name="Google Shape;1487;p102"/>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2"/>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0" name="Google Shape;1490;p102"/>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91" name="Google Shape;1491;p102"/>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92" name="Google Shape;1492;p102"/>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93" name="Google Shape;1493;p102"/>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94" name="Google Shape;1494;p102"/>
          <p:cNvPicPr preferRelativeResize="0"/>
          <p:nvPr/>
        </p:nvPicPr>
        <p:blipFill>
          <a:blip r:embed="rId3">
            <a:alphaModFix/>
          </a:blip>
          <a:stretch>
            <a:fillRect/>
          </a:stretch>
        </p:blipFill>
        <p:spPr>
          <a:xfrm>
            <a:off x="1279025" y="2876778"/>
            <a:ext cx="22487252" cy="9513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 — Windows</a:t>
            </a:r>
            <a:endParaRPr/>
          </a:p>
        </p:txBody>
      </p:sp>
      <p:sp>
        <p:nvSpPr>
          <p:cNvPr id="1501" name="Google Shape;150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2" name="Google Shape;1502;p10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03" name="Google Shape;1503;p103"/>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3"/>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0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06" name="Google Shape;1506;p103"/>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07" name="Google Shape;1507;p103"/>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08" name="Google Shape;1508;p103"/>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09" name="Google Shape;1509;p103"/>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10" name="Google Shape;1510;p103"/>
          <p:cNvPicPr preferRelativeResize="0"/>
          <p:nvPr/>
        </p:nvPicPr>
        <p:blipFill>
          <a:blip r:embed="rId3">
            <a:alphaModFix/>
          </a:blip>
          <a:stretch>
            <a:fillRect/>
          </a:stretch>
        </p:blipFill>
        <p:spPr>
          <a:xfrm>
            <a:off x="1520825" y="2876775"/>
            <a:ext cx="11211224" cy="4011350"/>
          </a:xfrm>
          <a:prstGeom prst="rect">
            <a:avLst/>
          </a:prstGeom>
          <a:noFill/>
          <a:ln>
            <a:noFill/>
          </a:ln>
        </p:spPr>
      </p:pic>
      <p:pic>
        <p:nvPicPr>
          <p:cNvPr id="1511" name="Google Shape;1511;p103"/>
          <p:cNvPicPr preferRelativeResize="0"/>
          <p:nvPr/>
        </p:nvPicPr>
        <p:blipFill>
          <a:blip r:embed="rId4">
            <a:alphaModFix/>
          </a:blip>
          <a:stretch>
            <a:fillRect/>
          </a:stretch>
        </p:blipFill>
        <p:spPr>
          <a:xfrm>
            <a:off x="12901175" y="2876775"/>
            <a:ext cx="10745100" cy="4747800"/>
          </a:xfrm>
          <a:prstGeom prst="rect">
            <a:avLst/>
          </a:prstGeom>
          <a:noFill/>
          <a:ln>
            <a:noFill/>
          </a:ln>
        </p:spPr>
      </p:pic>
      <p:pic>
        <p:nvPicPr>
          <p:cNvPr id="1512" name="Google Shape;1512;p103"/>
          <p:cNvPicPr preferRelativeResize="0"/>
          <p:nvPr/>
        </p:nvPicPr>
        <p:blipFill>
          <a:blip r:embed="rId5">
            <a:alphaModFix/>
          </a:blip>
          <a:stretch>
            <a:fillRect/>
          </a:stretch>
        </p:blipFill>
        <p:spPr>
          <a:xfrm>
            <a:off x="1520825" y="8161775"/>
            <a:ext cx="11211224" cy="4011350"/>
          </a:xfrm>
          <a:prstGeom prst="rect">
            <a:avLst/>
          </a:prstGeom>
          <a:noFill/>
          <a:ln>
            <a:noFill/>
          </a:ln>
        </p:spPr>
      </p:pic>
      <p:pic>
        <p:nvPicPr>
          <p:cNvPr id="1513" name="Google Shape;1513;p103"/>
          <p:cNvPicPr preferRelativeResize="0"/>
          <p:nvPr/>
        </p:nvPicPr>
        <p:blipFill>
          <a:blip r:embed="rId6">
            <a:alphaModFix/>
          </a:blip>
          <a:stretch>
            <a:fillRect/>
          </a:stretch>
        </p:blipFill>
        <p:spPr>
          <a:xfrm>
            <a:off x="12901175" y="8222475"/>
            <a:ext cx="10865099" cy="4011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pic>
        <p:nvPicPr>
          <p:cNvPr id="1518" name="Google Shape;1518;p10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19" name="Google Shape;1519;p10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20" name="Google Shape;1520;p10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21" name="Google Shape;1521;p10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 — Apache</a:t>
            </a:r>
            <a:endParaRPr/>
          </a:p>
        </p:txBody>
      </p:sp>
      <p:sp>
        <p:nvSpPr>
          <p:cNvPr id="1527" name="Google Shape;1527;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8" name="Google Shape;1528;p10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9" name="Google Shape;1529;p105"/>
          <p:cNvGraphicFramePr/>
          <p:nvPr/>
        </p:nvGraphicFramePr>
        <p:xfrm>
          <a:off x="1191013" y="5097125"/>
          <a:ext cx="3000000" cy="3000000"/>
        </p:xfrm>
        <a:graphic>
          <a:graphicData uri="http://schemas.openxmlformats.org/drawingml/2006/table">
            <a:tbl>
              <a:tblPr>
                <a:noFill/>
                <a:tableStyleId>{1CDA85BF-6118-4316-9301-9FFE0CFAC9DE}</a:tableStyleId>
              </a:tblPr>
              <a:tblGrid>
                <a:gridCol w="10878550"/>
                <a:gridCol w="10878550"/>
              </a:tblGrid>
              <a:tr h="381000">
                <a:tc>
                  <a:txBody>
                    <a:bodyPr/>
                    <a:lstStyle/>
                    <a:p>
                      <a:pPr indent="0" lvl="0" marL="0" rtl="0" algn="ctr">
                        <a:spcBef>
                          <a:spcPts val="0"/>
                        </a:spcBef>
                        <a:spcAft>
                          <a:spcPts val="0"/>
                        </a:spcAft>
                        <a:buNone/>
                      </a:pPr>
                      <a:r>
                        <a:rPr b="1" lang="en-US" sz="4800">
                          <a:latin typeface="Roboto"/>
                          <a:ea typeface="Roboto"/>
                          <a:cs typeface="Roboto"/>
                          <a:sym typeface="Roboto"/>
                        </a:rPr>
                        <a:t>Report Name</a:t>
                      </a:r>
                      <a:endParaRPr b="1" sz="48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800">
                          <a:latin typeface="Roboto"/>
                          <a:ea typeface="Roboto"/>
                          <a:cs typeface="Roboto"/>
                          <a:sym typeface="Roboto"/>
                        </a:rPr>
                        <a:t>Report </a:t>
                      </a:r>
                      <a:r>
                        <a:rPr b="1" lang="en-US" sz="4800">
                          <a:latin typeface="Roboto"/>
                          <a:ea typeface="Roboto"/>
                          <a:cs typeface="Roboto"/>
                          <a:sym typeface="Roboto"/>
                        </a:rPr>
                        <a:t>Description</a:t>
                      </a:r>
                      <a:endParaRPr b="1" sz="48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800">
                          <a:latin typeface="Roboto"/>
                          <a:ea typeface="Roboto"/>
                          <a:cs typeface="Roboto"/>
                          <a:sym typeface="Roboto"/>
                        </a:rPr>
                        <a:t>HTTP Methods</a:t>
                      </a:r>
                      <a:endParaRPr sz="48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latin typeface="Roboto"/>
                          <a:ea typeface="Roboto"/>
                          <a:cs typeface="Roboto"/>
                          <a:sym typeface="Roboto"/>
                        </a:rPr>
                        <a:t>HTTP activity being requested against VSI’s web server.</a:t>
                      </a:r>
                      <a:endParaRPr sz="48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800">
                          <a:latin typeface="Roboto"/>
                          <a:ea typeface="Roboto"/>
                          <a:cs typeface="Roboto"/>
                          <a:sym typeface="Roboto"/>
                        </a:rPr>
                        <a:t>Top 10 Domains (VSI)</a:t>
                      </a:r>
                      <a:endParaRPr sz="48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latin typeface="Roboto"/>
                          <a:ea typeface="Roboto"/>
                          <a:cs typeface="Roboto"/>
                          <a:sym typeface="Roboto"/>
                        </a:rPr>
                        <a:t>Identify</a:t>
                      </a:r>
                      <a:r>
                        <a:rPr lang="en-US" sz="4800">
                          <a:latin typeface="Roboto"/>
                          <a:ea typeface="Roboto"/>
                          <a:cs typeface="Roboto"/>
                          <a:sym typeface="Roboto"/>
                        </a:rPr>
                        <a:t> suspicious referrers</a:t>
                      </a:r>
                      <a:endParaRPr sz="48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800">
                          <a:latin typeface="Roboto"/>
                          <a:ea typeface="Roboto"/>
                          <a:cs typeface="Roboto"/>
                          <a:sym typeface="Roboto"/>
                        </a:rPr>
                        <a:t>HTTP Response Code Count</a:t>
                      </a:r>
                      <a:endParaRPr sz="48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800">
                          <a:latin typeface="Roboto"/>
                          <a:ea typeface="Roboto"/>
                          <a:cs typeface="Roboto"/>
                          <a:sym typeface="Roboto"/>
                        </a:rPr>
                        <a:t>Show</a:t>
                      </a:r>
                      <a:r>
                        <a:rPr lang="en-US" sz="4800">
                          <a:latin typeface="Roboto"/>
                          <a:ea typeface="Roboto"/>
                          <a:cs typeface="Roboto"/>
                          <a:sym typeface="Roboto"/>
                        </a:rPr>
                        <a:t>s</a:t>
                      </a:r>
                      <a:r>
                        <a:rPr lang="en-US" sz="4800">
                          <a:latin typeface="Roboto"/>
                          <a:ea typeface="Roboto"/>
                          <a:cs typeface="Roboto"/>
                          <a:sym typeface="Roboto"/>
                        </a:rPr>
                        <a:t> suspicious levels of HTTP responses</a:t>
                      </a:r>
                      <a:endParaRPr sz="48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36" name="Google Shape;153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37" name="Google Shape;1537;p106"/>
          <p:cNvPicPr preferRelativeResize="0"/>
          <p:nvPr/>
        </p:nvPicPr>
        <p:blipFill>
          <a:blip r:embed="rId3">
            <a:alphaModFix/>
          </a:blip>
          <a:stretch>
            <a:fillRect/>
          </a:stretch>
        </p:blipFill>
        <p:spPr>
          <a:xfrm>
            <a:off x="43400" y="3444925"/>
            <a:ext cx="24200450" cy="696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44" name="Google Shape;1544;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45" name="Google Shape;1545;p107"/>
          <p:cNvPicPr preferRelativeResize="0"/>
          <p:nvPr/>
        </p:nvPicPr>
        <p:blipFill>
          <a:blip r:embed="rId3">
            <a:alphaModFix/>
          </a:blip>
          <a:stretch>
            <a:fillRect/>
          </a:stretch>
        </p:blipFill>
        <p:spPr>
          <a:xfrm>
            <a:off x="0" y="2758125"/>
            <a:ext cx="24377648" cy="89040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52" name="Google Shape;1552;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53" name="Google Shape;1553;p108"/>
          <p:cNvPicPr preferRelativeResize="0"/>
          <p:nvPr/>
        </p:nvPicPr>
        <p:blipFill>
          <a:blip r:embed="rId3">
            <a:alphaModFix/>
          </a:blip>
          <a:stretch>
            <a:fillRect/>
          </a:stretch>
        </p:blipFill>
        <p:spPr>
          <a:xfrm>
            <a:off x="-32725" y="3722350"/>
            <a:ext cx="24443099" cy="7482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 Apache</a:t>
            </a:r>
            <a:endParaRPr/>
          </a:p>
        </p:txBody>
      </p:sp>
      <p:sp>
        <p:nvSpPr>
          <p:cNvPr id="1559" name="Google Shape;1559;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0" name="Google Shape;1560;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61" name="Google Shape;1561;p109"/>
          <p:cNvGraphicFramePr/>
          <p:nvPr/>
        </p:nvGraphicFramePr>
        <p:xfrm>
          <a:off x="1296213" y="3863700"/>
          <a:ext cx="3000000" cy="3000000"/>
        </p:xfrm>
        <a:graphic>
          <a:graphicData uri="http://schemas.openxmlformats.org/drawingml/2006/table">
            <a:tbl>
              <a:tblPr>
                <a:noFill/>
                <a:tableStyleId>{1CDA85BF-6118-4316-9301-9FFE0CFAC9DE}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Non-US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Non-US Activity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73.09</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62" name="Google Shape;1562;p109"/>
          <p:cNvSpPr txBox="1"/>
          <p:nvPr/>
        </p:nvSpPr>
        <p:spPr>
          <a:xfrm>
            <a:off x="2796500" y="6023950"/>
            <a:ext cx="16564800" cy="683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t>JUSTIFICATION:</a:t>
            </a:r>
            <a:endParaRPr b="1" sz="4800"/>
          </a:p>
          <a:p>
            <a:pPr indent="0" lvl="0" marL="0" rtl="0" algn="l">
              <a:spcBef>
                <a:spcPts val="0"/>
              </a:spcBef>
              <a:spcAft>
                <a:spcPts val="0"/>
              </a:spcAft>
              <a:buNone/>
            </a:pPr>
            <a:r>
              <a:rPr lang="en-US" sz="4800"/>
              <a:t>Although the events spiked to 937, my threshold was set at 100. However, surrounding event activity remained at about 81, which indicates the spike was an anomaly. As a result, I will keep the threshold set at 100 to account for potential future spikes without triggering too many false positives. This ensures the alert remains sensitive to significant increases in non-U.S. activity while avoiding unnecessary alerts during normal fluctuations.</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 — Apache</a:t>
            </a:r>
            <a:endParaRPr/>
          </a:p>
        </p:txBody>
      </p:sp>
      <p:sp>
        <p:nvSpPr>
          <p:cNvPr id="1568" name="Google Shape;1568;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9" name="Google Shape;1569;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70" name="Google Shape;1570;p110"/>
          <p:cNvGraphicFramePr/>
          <p:nvPr/>
        </p:nvGraphicFramePr>
        <p:xfrm>
          <a:off x="1296213" y="3863700"/>
          <a:ext cx="3000000" cy="3000000"/>
        </p:xfrm>
        <a:graphic>
          <a:graphicData uri="http://schemas.openxmlformats.org/drawingml/2006/table">
            <a:tbl>
              <a:tblPr>
                <a:noFill/>
                <a:tableStyleId>{1CDA85BF-6118-4316-9301-9FFE0CFAC9DE}</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 HTTP POST Method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 HTTP POST Method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71" name="Google Shape;1571;p110"/>
          <p:cNvSpPr txBox="1"/>
          <p:nvPr/>
        </p:nvSpPr>
        <p:spPr>
          <a:xfrm>
            <a:off x="2796500" y="6467300"/>
            <a:ext cx="16564800" cy="748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t>JUSTIFICATION: </a:t>
            </a:r>
            <a:endParaRPr sz="4800"/>
          </a:p>
          <a:p>
            <a:pPr indent="0" lvl="0" marL="0" rtl="0" algn="l">
              <a:spcBef>
                <a:spcPts val="0"/>
              </a:spcBef>
              <a:spcAft>
                <a:spcPts val="0"/>
              </a:spcAft>
              <a:buNone/>
            </a:pPr>
            <a:r>
              <a:rPr lang="en-US" sz="4800"/>
              <a:t>The baseline for the HTTP POST Method Alert is set at 1.27 events per hour, reflecting normal activity. During the attack, the event count spiked, but in the surrounding hours, it dropped to just 1 event per hour. Therefore, setting the threshold at 6 ensures it captures significant spikes, such as during attacks, while avoiding false positives from normal fluctuations. This balance ensures effective detection without overwhelming the system with unnecessary alerts.</a:t>
            </a:r>
            <a:endParaRPr sz="4800"/>
          </a:p>
          <a:p>
            <a:pPr indent="0" lvl="0" marL="0" rtl="0" algn="l">
              <a:spcBef>
                <a:spcPts val="0"/>
              </a:spcBef>
              <a:spcAft>
                <a:spcPts val="0"/>
              </a:spcAft>
              <a:buNone/>
            </a:pPr>
            <a:r>
              <a:t/>
            </a:r>
            <a:endParaRPr sz="4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78" name="Google Shape;1578;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79" name="Google Shape;1579;p111"/>
          <p:cNvPicPr preferRelativeResize="0"/>
          <p:nvPr/>
        </p:nvPicPr>
        <p:blipFill>
          <a:blip r:embed="rId3">
            <a:alphaModFix/>
          </a:blip>
          <a:stretch>
            <a:fillRect/>
          </a:stretch>
        </p:blipFill>
        <p:spPr>
          <a:xfrm>
            <a:off x="152400" y="1575600"/>
            <a:ext cx="24225249" cy="96211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pic>
        <p:nvPicPr>
          <p:cNvPr id="1584" name="Google Shape;1584;p11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85" name="Google Shape;1585;p11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86" name="Google Shape;1586;p11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87" name="Google Shape;1587;p11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Report Summary — Windows</a:t>
            </a:r>
            <a:endParaRPr/>
          </a:p>
        </p:txBody>
      </p:sp>
      <p:sp>
        <p:nvSpPr>
          <p:cNvPr id="1593" name="Google Shape;159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4" name="Google Shape;1594;p113"/>
          <p:cNvSpPr txBox="1"/>
          <p:nvPr>
            <p:ph idx="3" type="body"/>
          </p:nvPr>
        </p:nvSpPr>
        <p:spPr>
          <a:xfrm>
            <a:off x="703375" y="1750225"/>
            <a:ext cx="22942800" cy="114690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000">
                <a:solidFill>
                  <a:schemeClr val="dk1"/>
                </a:solidFill>
              </a:rPr>
              <a:t>Severity Level Shift:</a:t>
            </a:r>
            <a:r>
              <a:rPr lang="en-US" sz="4000">
                <a:solidFill>
                  <a:schemeClr val="dk1"/>
                </a:solidFill>
              </a:rPr>
              <a:t> There was a significant shift in severity levels, with high-severity events decreasing from 93.09% to 79.77%, and low-severity events increasing from 6.90% to 20.22%. This shift suggests a change in the nature of logged events, potentially indicating system misconfigurations or increased low-priority issues such as routine errors or minor security anomalies, all requiring further investigation. </a:t>
            </a:r>
            <a:endParaRPr sz="4000">
              <a:solidFill>
                <a:schemeClr val="dk1"/>
              </a:solidFill>
            </a:endParaRPr>
          </a:p>
          <a:p>
            <a:pPr indent="0" lvl="0" marL="0" rtl="0" algn="l">
              <a:spcBef>
                <a:spcPts val="1200"/>
              </a:spcBef>
              <a:spcAft>
                <a:spcPts val="0"/>
              </a:spcAft>
              <a:buNone/>
            </a:pPr>
            <a:r>
              <a:rPr b="1" lang="en-US" sz="4000">
                <a:solidFill>
                  <a:schemeClr val="dk1"/>
                </a:solidFill>
              </a:rPr>
              <a:t>Failed Activities:</a:t>
            </a:r>
            <a:r>
              <a:rPr lang="en-US" sz="4000">
                <a:solidFill>
                  <a:schemeClr val="dk1"/>
                </a:solidFill>
              </a:rPr>
              <a:t> While the overall failure rate remained stable at 2.98%, I detected a suspicious spike in failed activity between 8 a.m. and 9 a.m. on March 25th (which is a strange time for an attack). There were 35 failed events, involving privileged actions like password resets and account deletions, which may point to a targeted attack or insider threat​. </a:t>
            </a:r>
            <a:endParaRPr sz="4000">
              <a:solidFill>
                <a:schemeClr val="dk1"/>
              </a:solidFill>
            </a:endParaRPr>
          </a:p>
          <a:p>
            <a:pPr indent="0" lvl="0" marL="0" rtl="0" algn="l">
              <a:spcBef>
                <a:spcPts val="1200"/>
              </a:spcBef>
              <a:spcAft>
                <a:spcPts val="0"/>
              </a:spcAft>
              <a:buNone/>
            </a:pPr>
            <a:r>
              <a:rPr b="1" lang="en-US" sz="4000">
                <a:solidFill>
                  <a:schemeClr val="dk1"/>
                </a:solidFill>
              </a:rPr>
              <a:t>Suspicious Logins: </a:t>
            </a:r>
            <a:r>
              <a:rPr lang="en-US" sz="4000">
                <a:solidFill>
                  <a:schemeClr val="dk1"/>
                </a:solidFill>
              </a:rPr>
              <a:t>I observed a large volume of successful logins, with 196 events recorded between 11 a.m. and 12 noon, all attributed to "User J." This concentrated activity from a single user is unusual and may suggest credential compromise or misuse​. </a:t>
            </a:r>
            <a:endParaRPr sz="4000">
              <a:solidFill>
                <a:schemeClr val="dk1"/>
              </a:solidFill>
            </a:endParaRPr>
          </a:p>
          <a:p>
            <a:pPr indent="0" lvl="0" marL="0" rtl="0" algn="l">
              <a:spcBef>
                <a:spcPts val="1200"/>
              </a:spcBef>
              <a:spcAft>
                <a:spcPts val="0"/>
              </a:spcAft>
              <a:buNone/>
            </a:pPr>
            <a:r>
              <a:rPr b="1" lang="en-US" sz="4000">
                <a:solidFill>
                  <a:schemeClr val="dk1"/>
                </a:solidFill>
              </a:rPr>
              <a:t>Suspicious Signatures: </a:t>
            </a:r>
            <a:r>
              <a:rPr lang="en-US" sz="4000">
                <a:solidFill>
                  <a:schemeClr val="dk1"/>
                </a:solidFill>
              </a:rPr>
              <a:t>During the attack, notable spikes occurred with account lockouts (896 events) and password reset attempts (39.955%), particularly between 12 a.m. and      3 a.m. and again between 8 a.m. and 11 a.m. These patterns indicate coordinated attempts to access or manipulate accounts​. Overall, these findings point to a coordinated and potentially insider-driven attack, targeting user accounts and system configurations.</a:t>
            </a:r>
            <a:endParaRPr sz="4000">
              <a:solidFill>
                <a:schemeClr val="dk1"/>
              </a:solidFill>
            </a:endParaRPr>
          </a:p>
          <a:p>
            <a:pPr indent="0" lvl="0" marL="0" rtl="0" algn="l">
              <a:lnSpc>
                <a:spcPct val="115000"/>
              </a:lnSpc>
              <a:spcBef>
                <a:spcPts val="1200"/>
              </a:spcBef>
              <a:spcAft>
                <a:spcPts val="1000"/>
              </a:spcAft>
              <a:buNone/>
            </a:pPr>
            <a:r>
              <a:t/>
            </a:r>
            <a:endParaRPr sz="4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Alert Summary — Windows</a:t>
            </a:r>
            <a:endParaRPr/>
          </a:p>
        </p:txBody>
      </p:sp>
      <p:sp>
        <p:nvSpPr>
          <p:cNvPr id="1600" name="Google Shape;1600;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1" name="Google Shape;1601;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300"/>
              <a:t>Failed Logins Alert:</a:t>
            </a:r>
            <a:r>
              <a:rPr lang="en-US" sz="4300"/>
              <a:t> A spike of 35 failed login attempts was detected between 8 a.m. and 9 a.m. This exceeded the baseline of 5.91 and triggered the alert threshold of 12. These failures included privileged actions like password resets, suggesting possible unauthorised access attempts​. </a:t>
            </a:r>
            <a:endParaRPr sz="4300"/>
          </a:p>
          <a:p>
            <a:pPr indent="0" lvl="0" marL="0" rtl="0" algn="l">
              <a:spcBef>
                <a:spcPts val="2100"/>
              </a:spcBef>
              <a:spcAft>
                <a:spcPts val="0"/>
              </a:spcAft>
              <a:buNone/>
            </a:pPr>
            <a:r>
              <a:rPr b="1" lang="en-US" sz="4300"/>
              <a:t>Successful Logins Alert:</a:t>
            </a:r>
            <a:r>
              <a:rPr lang="en-US" sz="4300"/>
              <a:t> Between 11 a.m. and 12 p.m., 196 successful logins were recorded, all linked to "User J." This is highly unusual given the baseline of 13.45 and exceeded the alert threshold of 18, indicating a potential compromise of user credentials​. </a:t>
            </a:r>
            <a:endParaRPr sz="4300"/>
          </a:p>
          <a:p>
            <a:pPr indent="0" lvl="0" marL="0" rtl="0" algn="l">
              <a:spcBef>
                <a:spcPts val="2100"/>
              </a:spcBef>
              <a:spcAft>
                <a:spcPts val="2100"/>
              </a:spcAft>
              <a:buNone/>
            </a:pPr>
            <a:r>
              <a:rPr b="1" lang="en-US" sz="4300"/>
              <a:t>Account Deletion Alert:</a:t>
            </a:r>
            <a:r>
              <a:rPr lang="en-US" sz="4300"/>
              <a:t> No suspicious account deletions were detected during the analysis. The alert remained inactive, consistent with normal activity​. These findings point to a targeted attack focusing on gaining unauthorised access, particularly involving credential misuse or insider activity.</a:t>
            </a:r>
            <a:endParaRPr sz="4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 — Windows</a:t>
            </a:r>
            <a:endParaRPr/>
          </a:p>
        </p:txBody>
      </p:sp>
      <p:sp>
        <p:nvSpPr>
          <p:cNvPr id="1607" name="Google Shape;1607;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8" name="Google Shape;1608;p115"/>
          <p:cNvSpPr txBox="1"/>
          <p:nvPr>
            <p:ph idx="3" type="body"/>
          </p:nvPr>
        </p:nvSpPr>
        <p:spPr>
          <a:xfrm>
            <a:off x="703375" y="2089275"/>
            <a:ext cx="22942800" cy="108648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b="1" lang="en-US" sz="4300" u="sng">
                <a:solidFill>
                  <a:schemeClr val="dk1"/>
                </a:solidFill>
              </a:rPr>
              <a:t>Signature Activity:</a:t>
            </a:r>
            <a:r>
              <a:rPr lang="en-US" sz="4300">
                <a:solidFill>
                  <a:schemeClr val="dk1"/>
                </a:solidFill>
              </a:rPr>
              <a:t> The spike in specific signatures, including password reset attempts and account lockouts, suggests a targeted attack focused on user accounts. The period between 12 a.m. and 11 a.m. showed a significant increase in these activities, with the highest peak reaching over 1,200 lockout events​. </a:t>
            </a:r>
            <a:endParaRPr sz="4300">
              <a:solidFill>
                <a:schemeClr val="dk1"/>
              </a:solidFill>
            </a:endParaRPr>
          </a:p>
          <a:p>
            <a:pPr indent="0" lvl="0" marL="0" rtl="0" algn="l">
              <a:lnSpc>
                <a:spcPct val="115000"/>
              </a:lnSpc>
              <a:spcBef>
                <a:spcPts val="1000"/>
              </a:spcBef>
              <a:spcAft>
                <a:spcPts val="0"/>
              </a:spcAft>
              <a:buNone/>
            </a:pPr>
            <a:r>
              <a:rPr b="1" lang="en-US" sz="4300" u="sng">
                <a:solidFill>
                  <a:schemeClr val="dk1"/>
                </a:solidFill>
              </a:rPr>
              <a:t>User Activity:</a:t>
            </a:r>
            <a:r>
              <a:rPr lang="en-US" sz="4300">
                <a:solidFill>
                  <a:schemeClr val="dk1"/>
                </a:solidFill>
              </a:rPr>
              <a:t> Users </a:t>
            </a:r>
            <a:r>
              <a:rPr b="1" lang="en-US" sz="4300">
                <a:solidFill>
                  <a:schemeClr val="dk1"/>
                </a:solidFill>
              </a:rPr>
              <a:t>A</a:t>
            </a:r>
            <a:r>
              <a:rPr lang="en-US" sz="4300">
                <a:solidFill>
                  <a:schemeClr val="dk1"/>
                </a:solidFill>
              </a:rPr>
              <a:t>, </a:t>
            </a:r>
            <a:r>
              <a:rPr b="1" lang="en-US" sz="4300">
                <a:solidFill>
                  <a:schemeClr val="dk1"/>
                </a:solidFill>
              </a:rPr>
              <a:t>K</a:t>
            </a:r>
            <a:r>
              <a:rPr lang="en-US" sz="4300">
                <a:solidFill>
                  <a:schemeClr val="dk1"/>
                </a:solidFill>
              </a:rPr>
              <a:t>, and </a:t>
            </a:r>
            <a:r>
              <a:rPr b="1" lang="en-US" sz="4300">
                <a:solidFill>
                  <a:schemeClr val="dk1"/>
                </a:solidFill>
              </a:rPr>
              <a:t>J</a:t>
            </a:r>
            <a:r>
              <a:rPr lang="en-US" sz="4300">
                <a:solidFill>
                  <a:schemeClr val="dk1"/>
                </a:solidFill>
              </a:rPr>
              <a:t> displayed suspicious patterns. </a:t>
            </a:r>
            <a:r>
              <a:rPr b="1" lang="en-US" sz="4300">
                <a:solidFill>
                  <a:schemeClr val="dk1"/>
                </a:solidFill>
              </a:rPr>
              <a:t>User A</a:t>
            </a:r>
            <a:r>
              <a:rPr lang="en-US" sz="4300">
                <a:solidFill>
                  <a:schemeClr val="dk1"/>
                </a:solidFill>
              </a:rPr>
              <a:t> was active between 1 a.m. and 3 a.m., with a peak of over 900 events, and </a:t>
            </a:r>
            <a:r>
              <a:rPr b="1" lang="en-US" sz="4300">
                <a:solidFill>
                  <a:schemeClr val="dk1"/>
                </a:solidFill>
              </a:rPr>
              <a:t>User K</a:t>
            </a:r>
            <a:r>
              <a:rPr lang="en-US" sz="4300">
                <a:solidFill>
                  <a:schemeClr val="dk1"/>
                </a:solidFill>
              </a:rPr>
              <a:t> showed similar peaks between 9 a.m. and 11 a.m. These users, with high activity in a short timeframe, may indicate compromised accounts​. </a:t>
            </a:r>
            <a:endParaRPr sz="4300">
              <a:solidFill>
                <a:schemeClr val="dk1"/>
              </a:solidFill>
            </a:endParaRPr>
          </a:p>
          <a:p>
            <a:pPr indent="0" lvl="0" marL="0" rtl="0" algn="l">
              <a:lnSpc>
                <a:spcPct val="115000"/>
              </a:lnSpc>
              <a:spcBef>
                <a:spcPts val="1000"/>
              </a:spcBef>
              <a:spcAft>
                <a:spcPts val="1000"/>
              </a:spcAft>
              <a:buNone/>
            </a:pPr>
            <a:r>
              <a:rPr b="1" lang="en-US" sz="4300" u="sng">
                <a:solidFill>
                  <a:schemeClr val="dk1"/>
                </a:solidFill>
              </a:rPr>
              <a:t>Correlated Signatures:</a:t>
            </a:r>
            <a:r>
              <a:rPr lang="en-US" sz="4300" u="sng">
                <a:solidFill>
                  <a:schemeClr val="dk1"/>
                </a:solidFill>
              </a:rPr>
              <a:t> </a:t>
            </a:r>
            <a:r>
              <a:rPr lang="en-US" sz="4300">
                <a:solidFill>
                  <a:schemeClr val="dk1"/>
                </a:solidFill>
              </a:rPr>
              <a:t>The dashboard charts confirm a strong correlation between abnormal signature activity (e.g., password resets, lockouts) and specific users, suggesting the attack targeted specific accounts and likely involved an attempt to gain unauthorised access​. These findings indicate a concerted effort to exploit user credentials and disrupt access, requiring immediate investigation to prevent further unauthorised access. This Dashboard proved very </a:t>
            </a:r>
            <a:r>
              <a:rPr lang="en-US" sz="4300">
                <a:solidFill>
                  <a:schemeClr val="dk1"/>
                </a:solidFill>
              </a:rPr>
              <a:t>useful</a:t>
            </a:r>
            <a:r>
              <a:rPr lang="en-US" sz="4300">
                <a:solidFill>
                  <a:schemeClr val="dk1"/>
                </a:solidFill>
              </a:rPr>
              <a:t>.</a:t>
            </a:r>
            <a:endParaRPr sz="4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Windows Attack Logs - Count by Signature</a:t>
            </a:r>
            <a:endParaRPr/>
          </a:p>
        </p:txBody>
      </p:sp>
      <p:sp>
        <p:nvSpPr>
          <p:cNvPr id="1614" name="Google Shape;1614;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15" name="Google Shape;1615;p116"/>
          <p:cNvPicPr preferRelativeResize="0"/>
          <p:nvPr/>
        </p:nvPicPr>
        <p:blipFill>
          <a:blip r:embed="rId3">
            <a:alphaModFix/>
          </a:blip>
          <a:stretch>
            <a:fillRect/>
          </a:stretch>
        </p:blipFill>
        <p:spPr>
          <a:xfrm>
            <a:off x="152400" y="1575600"/>
            <a:ext cx="24092023" cy="11925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Windows </a:t>
            </a:r>
            <a:r>
              <a:rPr lang="en-US">
                <a:solidFill>
                  <a:schemeClr val="dk1"/>
                </a:solidFill>
              </a:rPr>
              <a:t>Attack Logs - Count by User</a:t>
            </a:r>
            <a:endParaRPr/>
          </a:p>
        </p:txBody>
      </p:sp>
      <p:sp>
        <p:nvSpPr>
          <p:cNvPr id="1621" name="Google Shape;1621;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22" name="Google Shape;1622;p117"/>
          <p:cNvPicPr preferRelativeResize="0"/>
          <p:nvPr/>
        </p:nvPicPr>
        <p:blipFill>
          <a:blip r:embed="rId3">
            <a:alphaModFix/>
          </a:blip>
          <a:stretch>
            <a:fillRect/>
          </a:stretch>
        </p:blipFill>
        <p:spPr>
          <a:xfrm>
            <a:off x="152400" y="1575600"/>
            <a:ext cx="24116301" cy="11643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Windows </a:t>
            </a:r>
            <a:r>
              <a:rPr lang="en-US">
                <a:solidFill>
                  <a:schemeClr val="dk1"/>
                </a:solidFill>
              </a:rPr>
              <a:t>Attack Logs - Count by User (8am Spike)</a:t>
            </a:r>
            <a:endParaRPr/>
          </a:p>
        </p:txBody>
      </p:sp>
      <p:sp>
        <p:nvSpPr>
          <p:cNvPr id="1628" name="Google Shape;1628;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29" name="Google Shape;1629;p118"/>
          <p:cNvPicPr preferRelativeResize="0"/>
          <p:nvPr/>
        </p:nvPicPr>
        <p:blipFill>
          <a:blip r:embed="rId3">
            <a:alphaModFix/>
          </a:blip>
          <a:stretch>
            <a:fillRect/>
          </a:stretch>
        </p:blipFill>
        <p:spPr>
          <a:xfrm>
            <a:off x="152400" y="1575600"/>
            <a:ext cx="24225252" cy="11378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Attack Report Summary</a:t>
            </a:r>
            <a:r>
              <a:rPr lang="en-US"/>
              <a:t> — Apache</a:t>
            </a:r>
            <a:endParaRPr/>
          </a:p>
        </p:txBody>
      </p:sp>
      <p:sp>
        <p:nvSpPr>
          <p:cNvPr id="1635" name="Google Shape;163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6" name="Google Shape;1636;p119"/>
          <p:cNvSpPr txBox="1"/>
          <p:nvPr>
            <p:ph idx="3" type="body"/>
          </p:nvPr>
        </p:nvSpPr>
        <p:spPr>
          <a:xfrm>
            <a:off x="703375" y="2040350"/>
            <a:ext cx="22942800" cy="10121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b="1" lang="en-US" sz="4300" u="sng">
                <a:solidFill>
                  <a:schemeClr val="dk1"/>
                </a:solidFill>
              </a:rPr>
              <a:t>HTTP Methods Report:</a:t>
            </a:r>
            <a:r>
              <a:rPr lang="en-US" sz="4300">
                <a:solidFill>
                  <a:schemeClr val="dk1"/>
                </a:solidFill>
              </a:rPr>
              <a:t> This report showed a dramatic rise in HTTP POST requests, increasing from 1.06% to 29.44%, with the count rising from 106 to 1,324. POST requests are used to send data to the server, and this spike suggests potential malicious activity, such as file uploads or exploitation attempts​. </a:t>
            </a:r>
            <a:endParaRPr sz="4300">
              <a:solidFill>
                <a:schemeClr val="dk1"/>
              </a:solidFill>
            </a:endParaRPr>
          </a:p>
          <a:p>
            <a:pPr indent="0" lvl="0" marL="0" rtl="0" algn="l">
              <a:lnSpc>
                <a:spcPct val="115000"/>
              </a:lnSpc>
              <a:spcBef>
                <a:spcPts val="1000"/>
              </a:spcBef>
              <a:spcAft>
                <a:spcPts val="0"/>
              </a:spcAft>
              <a:buNone/>
            </a:pPr>
            <a:r>
              <a:rPr b="1" lang="en-US" sz="4300" u="sng">
                <a:solidFill>
                  <a:schemeClr val="dk1"/>
                </a:solidFill>
              </a:rPr>
              <a:t>Top 10 Referrer Domains:</a:t>
            </a:r>
            <a:r>
              <a:rPr lang="en-US" sz="4300">
                <a:solidFill>
                  <a:schemeClr val="dk1"/>
                </a:solidFill>
              </a:rPr>
              <a:t> There were minimal changes in the top referrer domains, with the most notable change being a 2.03% increase in traffic from semicomplete.com. This increase in traffic likely reflects a normal fluctuation in website traffic rather than a sign of attack​. </a:t>
            </a:r>
            <a:endParaRPr sz="4300">
              <a:solidFill>
                <a:schemeClr val="dk1"/>
              </a:solidFill>
            </a:endParaRPr>
          </a:p>
          <a:p>
            <a:pPr indent="0" lvl="0" marL="0" rtl="0" algn="l">
              <a:lnSpc>
                <a:spcPct val="115000"/>
              </a:lnSpc>
              <a:spcBef>
                <a:spcPts val="1000"/>
              </a:spcBef>
              <a:spcAft>
                <a:spcPts val="0"/>
              </a:spcAft>
              <a:buNone/>
            </a:pPr>
            <a:r>
              <a:rPr b="1" lang="en-US" sz="4300" u="sng">
                <a:solidFill>
                  <a:schemeClr val="dk1"/>
                </a:solidFill>
              </a:rPr>
              <a:t>HTTP Response Codes:</a:t>
            </a:r>
            <a:r>
              <a:rPr lang="en-US" sz="4300">
                <a:solidFill>
                  <a:schemeClr val="dk1"/>
                </a:solidFill>
              </a:rPr>
              <a:t> The sharp increase in 404 error codes from 2% to 15% suggests that attackers were scanning for vulnerable or non-existent files, possibly using tools like </a:t>
            </a:r>
            <a:r>
              <a:rPr b="1" lang="en-US" sz="4300">
                <a:solidFill>
                  <a:schemeClr val="dk1"/>
                </a:solidFill>
              </a:rPr>
              <a:t>gobuster or dirbuster</a:t>
            </a:r>
            <a:r>
              <a:rPr lang="en-US" sz="4300">
                <a:solidFill>
                  <a:schemeClr val="dk1"/>
                </a:solidFill>
              </a:rPr>
              <a:t> to scan VSI’s directories. Simultaneously, successful 200 responses dropped from 91% to 83%, indicating a higher rate of failed requests during this period​.</a:t>
            </a:r>
            <a:endParaRPr sz="4300">
              <a:solidFill>
                <a:schemeClr val="dk1"/>
              </a:solidFill>
            </a:endParaRPr>
          </a:p>
          <a:p>
            <a:pPr indent="0" lvl="0" marL="914400" rtl="0" algn="l">
              <a:lnSpc>
                <a:spcPct val="115000"/>
              </a:lnSpc>
              <a:spcBef>
                <a:spcPts val="1000"/>
              </a:spcBef>
              <a:spcAft>
                <a:spcPts val="1000"/>
              </a:spcAft>
              <a:buNone/>
            </a:pPr>
            <a:r>
              <a:t/>
            </a:r>
            <a:endParaRPr sz="43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Attack Alert Summary </a:t>
            </a:r>
            <a:r>
              <a:rPr lang="en-US"/>
              <a:t>— Apache</a:t>
            </a:r>
            <a:endParaRPr/>
          </a:p>
        </p:txBody>
      </p:sp>
      <p:sp>
        <p:nvSpPr>
          <p:cNvPr id="1642" name="Google Shape;1642;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3" name="Google Shape;1643;p12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b="1" lang="en-US" sz="4700" u="sng">
                <a:solidFill>
                  <a:schemeClr val="dk1"/>
                </a:solidFill>
              </a:rPr>
              <a:t>HTTP POST Activity:</a:t>
            </a:r>
            <a:r>
              <a:rPr lang="en-US" sz="4700">
                <a:solidFill>
                  <a:schemeClr val="dk1"/>
                </a:solidFill>
              </a:rPr>
              <a:t> There was a significant spike in HTTP POST requests, with 1,296 events detected between 8 p.m. and 9 p.m. This unusual volume suggests potential attempts to upload malicious files or exploit server-side vulnerabilities. The threshold for POST requests was correctly set at 6, allowing the alert to capture this activity​ with a normal baseline of 1.27. </a:t>
            </a:r>
            <a:endParaRPr sz="47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4700" u="sng">
                <a:solidFill>
                  <a:schemeClr val="dk1"/>
                </a:solidFill>
              </a:rPr>
              <a:t>International Activity:</a:t>
            </a:r>
            <a:r>
              <a:rPr lang="en-US" sz="4700">
                <a:solidFill>
                  <a:schemeClr val="dk1"/>
                </a:solidFill>
              </a:rPr>
              <a:t> A sharp increase in traffic from Ukraine was flagged, with 937 events occurring within a one-hour window. This abnormal spike indicated possible probing or a coordinated distributed attack using compromised systems. The alert threshold was set at 150, which captured this surge in international traffic with a normal baseline of 73.09​. </a:t>
            </a:r>
            <a:endParaRPr sz="47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2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49" name="Google Shape;1649;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0" name="Google Shape;1650;p12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b="1" lang="en-US" sz="4400" u="sng">
                <a:solidFill>
                  <a:schemeClr val="dk1"/>
                </a:solidFill>
              </a:rPr>
              <a:t>HTTP Methods:</a:t>
            </a:r>
            <a:r>
              <a:rPr lang="en-US" sz="4400">
                <a:solidFill>
                  <a:schemeClr val="dk1"/>
                </a:solidFill>
              </a:rPr>
              <a:t> There was a sharp increase in POST requests, spiking to 1,296 between 8 p.m. and 9 p.m. This indicates attempts to upload data or exploit vulnerabilities through POST methods, which are commonly used for sending data to the server​. </a:t>
            </a:r>
            <a:endParaRPr sz="4400">
              <a:solidFill>
                <a:schemeClr val="dk1"/>
              </a:solidFill>
            </a:endParaRPr>
          </a:p>
          <a:p>
            <a:pPr indent="0" lvl="0" marL="0" rtl="0" algn="l">
              <a:lnSpc>
                <a:spcPct val="115000"/>
              </a:lnSpc>
              <a:spcBef>
                <a:spcPts val="1000"/>
              </a:spcBef>
              <a:spcAft>
                <a:spcPts val="0"/>
              </a:spcAft>
              <a:buNone/>
            </a:pPr>
            <a:r>
              <a:rPr b="1" lang="en-US" sz="4400" u="sng">
                <a:solidFill>
                  <a:schemeClr val="dk1"/>
                </a:solidFill>
              </a:rPr>
              <a:t>Response Codes:</a:t>
            </a:r>
            <a:r>
              <a:rPr lang="en-US" sz="4400">
                <a:solidFill>
                  <a:schemeClr val="dk1"/>
                </a:solidFill>
              </a:rPr>
              <a:t> The sharp rise in 404 errors, jumping from 2% to 15%, suggests that attackers were scanning the server for vulnerable or non-existent files. This activity was likely aimed at identifying weaknesses in the server’s structure​. </a:t>
            </a:r>
            <a:r>
              <a:rPr b="1" lang="en-US" sz="4400" u="sng">
                <a:solidFill>
                  <a:schemeClr val="dk1"/>
                </a:solidFill>
              </a:rPr>
              <a:t>International Activity:</a:t>
            </a:r>
            <a:r>
              <a:rPr lang="en-US" sz="4400">
                <a:solidFill>
                  <a:schemeClr val="dk1"/>
                </a:solidFill>
              </a:rPr>
              <a:t> A notable surge in traffic from Ukraine (937 events in one hour) was detected. This increase raises concerns about a coordinated attack from this region, possibly involving compromised systems​. </a:t>
            </a:r>
            <a:endParaRPr sz="4400">
              <a:solidFill>
                <a:schemeClr val="dk1"/>
              </a:solidFill>
            </a:endParaRPr>
          </a:p>
          <a:p>
            <a:pPr indent="0" lvl="0" marL="0" rtl="0" algn="l">
              <a:lnSpc>
                <a:spcPct val="115000"/>
              </a:lnSpc>
              <a:spcBef>
                <a:spcPts val="1000"/>
              </a:spcBef>
              <a:spcAft>
                <a:spcPts val="0"/>
              </a:spcAft>
              <a:buNone/>
            </a:pPr>
            <a:r>
              <a:rPr b="1" lang="en-US" sz="4400" u="sng">
                <a:solidFill>
                  <a:schemeClr val="dk1"/>
                </a:solidFill>
              </a:rPr>
              <a:t>Suspicious URI Access:</a:t>
            </a:r>
            <a:r>
              <a:rPr lang="en-US" sz="4400">
                <a:solidFill>
                  <a:schemeClr val="dk1"/>
                </a:solidFill>
              </a:rPr>
              <a:t> A large volume of requests to the /VSI_Account_logon.php URI was observed. This is likely an attempt to brute force login credentials or exploit vulnerabilities in the authentication system​.</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None/>
            </a:pPr>
            <a:r>
              <a:rPr b="1" lang="en-US" sz="4100">
                <a:solidFill>
                  <a:schemeClr val="dk1"/>
                </a:solidFill>
              </a:rPr>
              <a:t>In this scenario, I’ll be playing my current role of role of a SOC analyst for Virtual Space Industries (VSI), a company that designs virtual-reality programs. VSI has heard rumors that a competitor, JobeCorp, may be planning cyberattacks to disrupt our operations. My job is to use Splunk to monitor potential attacks on key systems, including an Apache web server that hosts our administrative webpage and a Windows server running our backend operations.</a:t>
            </a:r>
            <a:endParaRPr b="1" sz="4100">
              <a:solidFill>
                <a:schemeClr val="dk1"/>
              </a:solidFill>
            </a:endParaRPr>
          </a:p>
          <a:p>
            <a:pPr indent="0" lvl="0" marL="0" rtl="0" algn="l">
              <a:lnSpc>
                <a:spcPct val="115000"/>
              </a:lnSpc>
              <a:spcBef>
                <a:spcPts val="1200"/>
              </a:spcBef>
              <a:spcAft>
                <a:spcPts val="0"/>
              </a:spcAft>
              <a:buNone/>
            </a:pPr>
            <a:r>
              <a:t/>
            </a:r>
            <a:endParaRPr b="1" sz="4100">
              <a:solidFill>
                <a:schemeClr val="dk1"/>
              </a:solidFill>
            </a:endParaRPr>
          </a:p>
          <a:p>
            <a:pPr indent="0" lvl="0" marL="0" rtl="0" algn="l">
              <a:lnSpc>
                <a:spcPct val="115000"/>
              </a:lnSpc>
              <a:spcBef>
                <a:spcPts val="1200"/>
              </a:spcBef>
              <a:spcAft>
                <a:spcPts val="1200"/>
              </a:spcAft>
              <a:buNone/>
            </a:pPr>
            <a:r>
              <a:rPr b="1" lang="en-US" sz="4100">
                <a:solidFill>
                  <a:schemeClr val="dk1"/>
                </a:solidFill>
              </a:rPr>
              <a:t>On Day 1, I started by reviewing past logs from the systems to establish baselines and create alerts, reports, and dashboards. On Day 2, I was informed that VSI had experienced cyber attacks, likely from JobeCorp, which targeted the Windows and Apache servers I’d been monitoring. I received new logs from the attack period and used them to analyze the effectiveness of the monitoring solutions I set up. Finally, this presentation, showcasing my monitoring solutions and findings to senior management.</a:t>
            </a:r>
            <a:endParaRPr b="1" sz="4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 HTTP Methods</a:t>
            </a:r>
            <a:endParaRPr/>
          </a:p>
        </p:txBody>
      </p:sp>
      <p:sp>
        <p:nvSpPr>
          <p:cNvPr id="1656" name="Google Shape;1656;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57" name="Google Shape;1657;p122"/>
          <p:cNvPicPr preferRelativeResize="0"/>
          <p:nvPr/>
        </p:nvPicPr>
        <p:blipFill>
          <a:blip r:embed="rId3">
            <a:alphaModFix/>
          </a:blip>
          <a:stretch>
            <a:fillRect/>
          </a:stretch>
        </p:blipFill>
        <p:spPr>
          <a:xfrm>
            <a:off x="76125" y="2214038"/>
            <a:ext cx="24225248" cy="9287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2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 Response Codes</a:t>
            </a:r>
            <a:endParaRPr/>
          </a:p>
        </p:txBody>
      </p:sp>
      <p:sp>
        <p:nvSpPr>
          <p:cNvPr id="1663" name="Google Shape;1663;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64" name="Google Shape;1664;p123"/>
          <p:cNvPicPr preferRelativeResize="0"/>
          <p:nvPr/>
        </p:nvPicPr>
        <p:blipFill>
          <a:blip r:embed="rId3">
            <a:alphaModFix/>
          </a:blip>
          <a:stretch>
            <a:fillRect/>
          </a:stretch>
        </p:blipFill>
        <p:spPr>
          <a:xfrm>
            <a:off x="152400" y="1575600"/>
            <a:ext cx="24116302" cy="101652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2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 Non-US Activity</a:t>
            </a:r>
            <a:endParaRPr/>
          </a:p>
        </p:txBody>
      </p:sp>
      <p:sp>
        <p:nvSpPr>
          <p:cNvPr id="1670" name="Google Shape;1670;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71" name="Google Shape;1671;p124"/>
          <p:cNvPicPr preferRelativeResize="0"/>
          <p:nvPr/>
        </p:nvPicPr>
        <p:blipFill>
          <a:blip r:embed="rId3">
            <a:alphaModFix/>
          </a:blip>
          <a:stretch>
            <a:fillRect/>
          </a:stretch>
        </p:blipFill>
        <p:spPr>
          <a:xfrm>
            <a:off x="152400" y="1575600"/>
            <a:ext cx="24061674" cy="109673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pic>
        <p:nvPicPr>
          <p:cNvPr id="1676" name="Google Shape;1676;p12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77" name="Google Shape;1677;p12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78" name="Google Shape;1678;p12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79" name="Google Shape;1679;p12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2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 - Overall Findings:</a:t>
            </a:r>
            <a:endParaRPr/>
          </a:p>
        </p:txBody>
      </p:sp>
      <p:sp>
        <p:nvSpPr>
          <p:cNvPr id="1685" name="Google Shape;1685;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6" name="Google Shape;1686;p12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4800">
                <a:solidFill>
                  <a:schemeClr val="dk1"/>
                </a:solidFill>
              </a:rPr>
              <a:t>The attack on VSI involved coordinated attempts to exploit vulnerabilities in both Windows and Apache systems. The key findings included:</a:t>
            </a:r>
            <a:endParaRPr sz="4800">
              <a:solidFill>
                <a:schemeClr val="dk1"/>
              </a:solidFill>
            </a:endParaRPr>
          </a:p>
          <a:p>
            <a:pPr indent="-323850" lvl="0" marL="457200" rtl="0" algn="l">
              <a:lnSpc>
                <a:spcPct val="115000"/>
              </a:lnSpc>
              <a:spcBef>
                <a:spcPts val="1200"/>
              </a:spcBef>
              <a:spcAft>
                <a:spcPts val="0"/>
              </a:spcAft>
              <a:buClr>
                <a:schemeClr val="dk1"/>
              </a:buClr>
              <a:buSzPts val="1500"/>
              <a:buFont typeface="Arial"/>
              <a:buChar char="●"/>
            </a:pPr>
            <a:r>
              <a:rPr lang="en-US" sz="4800">
                <a:solidFill>
                  <a:schemeClr val="dk1"/>
                </a:solidFill>
              </a:rPr>
              <a:t>A sharp increase in </a:t>
            </a:r>
            <a:r>
              <a:rPr b="1" lang="en-US" sz="4800">
                <a:solidFill>
                  <a:schemeClr val="dk1"/>
                </a:solidFill>
              </a:rPr>
              <a:t>HTTP POST</a:t>
            </a:r>
            <a:r>
              <a:rPr lang="en-US" sz="4800">
                <a:solidFill>
                  <a:schemeClr val="dk1"/>
                </a:solidFill>
              </a:rPr>
              <a:t> requests, which are often used to upload files or send data, indicating potential exploitation or file upload attacks.</a:t>
            </a:r>
            <a:endParaRPr sz="4800">
              <a:solidFill>
                <a:schemeClr val="dk1"/>
              </a:solidFill>
            </a:endParaRPr>
          </a:p>
          <a:p>
            <a:pPr indent="-323850" lvl="0" marL="457200" rtl="0" algn="l">
              <a:lnSpc>
                <a:spcPct val="115000"/>
              </a:lnSpc>
              <a:spcBef>
                <a:spcPts val="0"/>
              </a:spcBef>
              <a:spcAft>
                <a:spcPts val="0"/>
              </a:spcAft>
              <a:buClr>
                <a:schemeClr val="dk1"/>
              </a:buClr>
              <a:buSzPts val="1500"/>
              <a:buFont typeface="Arial"/>
              <a:buChar char="●"/>
            </a:pPr>
            <a:r>
              <a:rPr lang="en-US" sz="4800">
                <a:solidFill>
                  <a:schemeClr val="dk1"/>
                </a:solidFill>
              </a:rPr>
              <a:t>A notable rise in </a:t>
            </a:r>
            <a:r>
              <a:rPr b="1" lang="en-US" sz="4800">
                <a:solidFill>
                  <a:schemeClr val="dk1"/>
                </a:solidFill>
              </a:rPr>
              <a:t>404 error</a:t>
            </a:r>
            <a:r>
              <a:rPr lang="en-US" sz="4800">
                <a:solidFill>
                  <a:schemeClr val="dk1"/>
                </a:solidFill>
              </a:rPr>
              <a:t> </a:t>
            </a:r>
            <a:r>
              <a:rPr b="1" lang="en-US" sz="4800">
                <a:solidFill>
                  <a:schemeClr val="dk1"/>
                </a:solidFill>
              </a:rPr>
              <a:t>codes</a:t>
            </a:r>
            <a:r>
              <a:rPr lang="en-US" sz="4800">
                <a:solidFill>
                  <a:schemeClr val="dk1"/>
                </a:solidFill>
              </a:rPr>
              <a:t>, suggesting that attackers were scanning the server for non-existent or vulnerable files.</a:t>
            </a:r>
            <a:endParaRPr sz="4800">
              <a:solidFill>
                <a:schemeClr val="dk1"/>
              </a:solidFill>
            </a:endParaRPr>
          </a:p>
          <a:p>
            <a:pPr indent="-323850" lvl="0" marL="457200" rtl="0" algn="l">
              <a:lnSpc>
                <a:spcPct val="115000"/>
              </a:lnSpc>
              <a:spcBef>
                <a:spcPts val="0"/>
              </a:spcBef>
              <a:spcAft>
                <a:spcPts val="0"/>
              </a:spcAft>
              <a:buClr>
                <a:schemeClr val="dk1"/>
              </a:buClr>
              <a:buSzPts val="1500"/>
              <a:buFont typeface="Arial"/>
              <a:buChar char="●"/>
            </a:pPr>
            <a:r>
              <a:rPr b="1" lang="en-US" sz="4800">
                <a:solidFill>
                  <a:schemeClr val="dk1"/>
                </a:solidFill>
              </a:rPr>
              <a:t>Suspicious login activities</a:t>
            </a:r>
            <a:r>
              <a:rPr lang="en-US" sz="4800">
                <a:solidFill>
                  <a:schemeClr val="dk1"/>
                </a:solidFill>
              </a:rPr>
              <a:t> in the Windows environment, particularly by a few users, suggesting credential compromise or insider threats.</a:t>
            </a:r>
            <a:endParaRPr sz="4800">
              <a:solidFill>
                <a:schemeClr val="dk1"/>
              </a:solidFill>
            </a:endParaRPr>
          </a:p>
          <a:p>
            <a:pPr indent="-323850" lvl="0" marL="457200" rtl="0" algn="l">
              <a:lnSpc>
                <a:spcPct val="115000"/>
              </a:lnSpc>
              <a:spcBef>
                <a:spcPts val="0"/>
              </a:spcBef>
              <a:spcAft>
                <a:spcPts val="0"/>
              </a:spcAft>
              <a:buClr>
                <a:schemeClr val="dk1"/>
              </a:buClr>
              <a:buSzPts val="1500"/>
              <a:buFont typeface="Arial"/>
              <a:buChar char="●"/>
            </a:pPr>
            <a:r>
              <a:rPr lang="en-US" sz="4800">
                <a:solidFill>
                  <a:schemeClr val="dk1"/>
                </a:solidFill>
              </a:rPr>
              <a:t>Increased international traffic from Ukraine, pointing to possible external, coordinated attacks.</a:t>
            </a:r>
            <a:endParaRPr sz="4800">
              <a:solidFill>
                <a:schemeClr val="dk1"/>
              </a:solidFill>
            </a:endParaRPr>
          </a:p>
          <a:p>
            <a:pPr indent="0" lvl="0" marL="0" rtl="0" algn="l">
              <a:lnSpc>
                <a:spcPct val="115000"/>
              </a:lnSpc>
              <a:spcBef>
                <a:spcPts val="1200"/>
              </a:spcBef>
              <a:spcAft>
                <a:spcPts val="1000"/>
              </a:spcAft>
              <a:buNone/>
            </a:pPr>
            <a:r>
              <a:t/>
            </a:r>
            <a:endParaRPr sz="48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2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 - Future Mitigations:</a:t>
            </a:r>
            <a:endParaRPr/>
          </a:p>
        </p:txBody>
      </p:sp>
      <p:sp>
        <p:nvSpPr>
          <p:cNvPr id="1692" name="Google Shape;169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3" name="Google Shape;1693;p12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4800">
                <a:solidFill>
                  <a:schemeClr val="dk1"/>
                </a:solidFill>
              </a:rPr>
              <a:t>To protect VSI from future attacks, I recommend:</a:t>
            </a:r>
            <a:endParaRPr sz="4800">
              <a:solidFill>
                <a:schemeClr val="dk1"/>
              </a:solidFill>
            </a:endParaRPr>
          </a:p>
          <a:p>
            <a:pPr indent="-323850" lvl="0" marL="457200" rtl="0" algn="l">
              <a:lnSpc>
                <a:spcPct val="115000"/>
              </a:lnSpc>
              <a:spcBef>
                <a:spcPts val="1200"/>
              </a:spcBef>
              <a:spcAft>
                <a:spcPts val="0"/>
              </a:spcAft>
              <a:buClr>
                <a:schemeClr val="dk1"/>
              </a:buClr>
              <a:buSzPts val="1500"/>
              <a:buFont typeface="Arial"/>
              <a:buChar char="●"/>
            </a:pPr>
            <a:r>
              <a:rPr b="1" lang="en-US" sz="4800">
                <a:solidFill>
                  <a:schemeClr val="dk1"/>
                </a:solidFill>
              </a:rPr>
              <a:t>Implementing rate limiting</a:t>
            </a:r>
            <a:r>
              <a:rPr lang="en-US" sz="4800">
                <a:solidFill>
                  <a:schemeClr val="dk1"/>
                </a:solidFill>
              </a:rPr>
              <a:t>, </a:t>
            </a:r>
            <a:r>
              <a:rPr b="1" lang="en-US" sz="4800">
                <a:solidFill>
                  <a:schemeClr val="dk1"/>
                </a:solidFill>
              </a:rPr>
              <a:t>CAPTCHA </a:t>
            </a:r>
            <a:r>
              <a:rPr lang="en-US" sz="4800">
                <a:solidFill>
                  <a:schemeClr val="dk1"/>
                </a:solidFill>
              </a:rPr>
              <a:t>or</a:t>
            </a:r>
            <a:r>
              <a:rPr b="1" lang="en-US" sz="4800">
                <a:solidFill>
                  <a:schemeClr val="dk1"/>
                </a:solidFill>
              </a:rPr>
              <a:t> MFA</a:t>
            </a:r>
            <a:r>
              <a:rPr lang="en-US" sz="4800">
                <a:solidFill>
                  <a:schemeClr val="dk1"/>
                </a:solidFill>
              </a:rPr>
              <a:t> mechanisms to reduce brute-force login attempts and limit the number of POST requests per user.</a:t>
            </a:r>
            <a:endParaRPr sz="4800">
              <a:solidFill>
                <a:schemeClr val="dk1"/>
              </a:solidFill>
            </a:endParaRPr>
          </a:p>
          <a:p>
            <a:pPr indent="-323850" lvl="0" marL="457200" rtl="0" algn="l">
              <a:lnSpc>
                <a:spcPct val="115000"/>
              </a:lnSpc>
              <a:spcBef>
                <a:spcPts val="0"/>
              </a:spcBef>
              <a:spcAft>
                <a:spcPts val="0"/>
              </a:spcAft>
              <a:buClr>
                <a:schemeClr val="dk1"/>
              </a:buClr>
              <a:buSzPts val="1500"/>
              <a:buFont typeface="Arial"/>
              <a:buChar char="●"/>
            </a:pPr>
            <a:r>
              <a:rPr b="1" lang="en-US" sz="4800">
                <a:solidFill>
                  <a:schemeClr val="dk1"/>
                </a:solidFill>
              </a:rPr>
              <a:t>Strengthening input validation</a:t>
            </a:r>
            <a:r>
              <a:rPr lang="en-US" sz="4800">
                <a:solidFill>
                  <a:schemeClr val="dk1"/>
                </a:solidFill>
              </a:rPr>
              <a:t> and securing file upload mechanisms to prevent malicious data being uploaded through POST requests.</a:t>
            </a:r>
            <a:endParaRPr sz="4800">
              <a:solidFill>
                <a:schemeClr val="dk1"/>
              </a:solidFill>
            </a:endParaRPr>
          </a:p>
          <a:p>
            <a:pPr indent="-323850" lvl="0" marL="457200" rtl="0" algn="l">
              <a:lnSpc>
                <a:spcPct val="115000"/>
              </a:lnSpc>
              <a:spcBef>
                <a:spcPts val="0"/>
              </a:spcBef>
              <a:spcAft>
                <a:spcPts val="0"/>
              </a:spcAft>
              <a:buClr>
                <a:schemeClr val="dk1"/>
              </a:buClr>
              <a:buSzPts val="1500"/>
              <a:buFont typeface="Arial"/>
              <a:buChar char="●"/>
            </a:pPr>
            <a:r>
              <a:rPr b="1" lang="en-US" sz="4800">
                <a:solidFill>
                  <a:schemeClr val="dk1"/>
                </a:solidFill>
              </a:rPr>
              <a:t>Geo-blocking</a:t>
            </a:r>
            <a:r>
              <a:rPr lang="en-US" sz="4800">
                <a:solidFill>
                  <a:schemeClr val="dk1"/>
                </a:solidFill>
              </a:rPr>
              <a:t> high-risk regions and monitoring international traffic more closely.</a:t>
            </a:r>
            <a:endParaRPr sz="4800">
              <a:solidFill>
                <a:schemeClr val="dk1"/>
              </a:solidFill>
            </a:endParaRPr>
          </a:p>
          <a:p>
            <a:pPr indent="-323850" lvl="0" marL="457200" rtl="0" algn="l">
              <a:lnSpc>
                <a:spcPct val="115000"/>
              </a:lnSpc>
              <a:spcBef>
                <a:spcPts val="0"/>
              </a:spcBef>
              <a:spcAft>
                <a:spcPts val="0"/>
              </a:spcAft>
              <a:buClr>
                <a:schemeClr val="dk1"/>
              </a:buClr>
              <a:buSzPts val="1500"/>
              <a:buFont typeface="Arial"/>
              <a:buChar char="●"/>
            </a:pPr>
            <a:r>
              <a:rPr b="1" lang="en-US" sz="4800">
                <a:solidFill>
                  <a:schemeClr val="dk1"/>
                </a:solidFill>
              </a:rPr>
              <a:t>Enhancing logging and monitoring</a:t>
            </a:r>
            <a:r>
              <a:rPr lang="en-US" sz="4800">
                <a:solidFill>
                  <a:schemeClr val="dk1"/>
                </a:solidFill>
              </a:rPr>
              <a:t> to detect abnormal behaviour sooner, including user login patterns and system access attempts.</a:t>
            </a:r>
            <a:endParaRPr sz="4800">
              <a:solidFill>
                <a:schemeClr val="dk1"/>
              </a:solidFill>
            </a:endParaRPr>
          </a:p>
          <a:p>
            <a:pPr indent="-323850" lvl="0" marL="457200" rtl="0" algn="l">
              <a:lnSpc>
                <a:spcPct val="115000"/>
              </a:lnSpc>
              <a:spcBef>
                <a:spcPts val="0"/>
              </a:spcBef>
              <a:spcAft>
                <a:spcPts val="0"/>
              </a:spcAft>
              <a:buClr>
                <a:schemeClr val="dk1"/>
              </a:buClr>
              <a:buSzPts val="1500"/>
              <a:buFont typeface="Arial"/>
              <a:buChar char="●"/>
            </a:pPr>
            <a:r>
              <a:rPr lang="en-US" sz="4800">
                <a:solidFill>
                  <a:schemeClr val="dk1"/>
                </a:solidFill>
              </a:rPr>
              <a:t>Regular </a:t>
            </a:r>
            <a:r>
              <a:rPr b="1" lang="en-US" sz="4800">
                <a:solidFill>
                  <a:schemeClr val="dk1"/>
                </a:solidFill>
              </a:rPr>
              <a:t>vulnerability scans</a:t>
            </a:r>
            <a:r>
              <a:rPr lang="en-US" sz="4800">
                <a:solidFill>
                  <a:schemeClr val="dk1"/>
                </a:solidFill>
              </a:rPr>
              <a:t> and </a:t>
            </a:r>
            <a:r>
              <a:rPr b="1" lang="en-US" sz="4800">
                <a:solidFill>
                  <a:schemeClr val="dk1"/>
                </a:solidFill>
              </a:rPr>
              <a:t>penetration testing</a:t>
            </a:r>
            <a:r>
              <a:rPr lang="en-US" sz="4800">
                <a:solidFill>
                  <a:schemeClr val="dk1"/>
                </a:solidFill>
              </a:rPr>
              <a:t> to uncover potential weak points before attackers do.</a:t>
            </a:r>
            <a:endParaRPr sz="48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99" name="Google Shape;1699;p128"/>
          <p:cNvPicPr preferRelativeResize="0"/>
          <p:nvPr/>
        </p:nvPicPr>
        <p:blipFill>
          <a:blip r:embed="rId3">
            <a:alphaModFix/>
          </a:blip>
          <a:stretch>
            <a:fillRect/>
          </a:stretch>
        </p:blipFill>
        <p:spPr>
          <a:xfrm>
            <a:off x="4317625" y="44300"/>
            <a:ext cx="13274199" cy="13456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10700">
                <a:solidFill>
                  <a:schemeClr val="lt1"/>
                </a:solidFill>
              </a:rPr>
              <a:t>XML IP Geolocation API</a:t>
            </a:r>
            <a:endParaRPr b="1" sz="10700"/>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XML IP Geolocation API</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1867350" y="2333050"/>
            <a:ext cx="17634900" cy="1006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3900"/>
              <a:t>The "XML IP Geolocation API" add-on for Splunk allows users to enrich their data by determining the geographical location of IP addresses within their logs. It uses an API to provide details such as country, region, city, latitude, longitude, and ISP for each IP address. This information can be used to identify the origin of web visitors or users, customize user experiences, or detect potential fraud.</a:t>
            </a:r>
            <a:endParaRPr sz="3900"/>
          </a:p>
          <a:p>
            <a:pPr indent="0" lvl="0" marL="0" rtl="0" algn="l">
              <a:lnSpc>
                <a:spcPct val="115000"/>
              </a:lnSpc>
              <a:spcBef>
                <a:spcPts val="1200"/>
              </a:spcBef>
              <a:spcAft>
                <a:spcPts val="0"/>
              </a:spcAft>
              <a:buClr>
                <a:schemeClr val="dk1"/>
              </a:buClr>
              <a:buSzPts val="1100"/>
              <a:buFont typeface="Arial"/>
              <a:buNone/>
            </a:pPr>
            <a:r>
              <a:t/>
            </a:r>
            <a:endParaRPr sz="3900"/>
          </a:p>
          <a:p>
            <a:pPr indent="0" lvl="0" marL="0" rtl="0" algn="l">
              <a:lnSpc>
                <a:spcPct val="115000"/>
              </a:lnSpc>
              <a:spcBef>
                <a:spcPts val="1200"/>
              </a:spcBef>
              <a:spcAft>
                <a:spcPts val="1200"/>
              </a:spcAft>
              <a:buNone/>
            </a:pPr>
            <a:r>
              <a:rPr lang="en-US" sz="3900"/>
              <a:t>The add-on integrates with Splunk to help monitor and analyze geographic patterns in network traffic, which can enhance security measures, ensure regulatory compliance, and improve incident response. It is optimized for performance and supports both IPv4 and IPv6 addresses. Installation involves adding the app to Splunk and configuring API keys for geolocation lookups. This tool is useful for SOC analysts or network admins looking to visualize and track IP-based threats more effectively.</a:t>
            </a:r>
            <a:endParaRPr sz="3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XML IP Geolocation API</a:t>
            </a:r>
            <a:endParaRPr/>
          </a:p>
        </p:txBody>
      </p:sp>
      <p:sp>
        <p:nvSpPr>
          <p:cNvPr id="1366" name="Google Shape;1366;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89"/>
          <p:cNvSpPr txBox="1"/>
          <p:nvPr/>
        </p:nvSpPr>
        <p:spPr>
          <a:xfrm>
            <a:off x="1867350" y="1679175"/>
            <a:ext cx="17634900" cy="1183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en-US" sz="3900"/>
              <a:t>Imagine a scenario where a company, "TechGlobal," operates a public-facing e-commerce website. Recently, the security team notices a sharp increase in traffic from various countries where they don’t usually do business. They suspect a potential Distributed Denial of Service (DDoS) attack or malicious activity. Using the XML IP Geolocation API add-on for Splunk, the SOC team can quickly determine the geographic origin of the suspicious IP addresses. By identifying patterns—such as clusters of IPs coming from regions not associated with legitimate users—they can flag the traffic as malicious and act to block these regions temporarily. The add-on also provides insights into whether these IPs are associated with known proxy servers or anonymization tools like Tor, helping the team confirm their suspicions. This geographic analysis not only helps the company mitigate the attack quickly but also allows them to create more focused defensive rules in their firewall or web application filters. Over time, they can continue monitoring geolocation data to detect any future anomalies, greatly improving their security posture. In this way, the geolocation API helps TechGlobal react faster to threats, reduce downtime, and protect customer data from large-scale attacks.</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XML IP Geolocation API</a:t>
            </a:r>
            <a:endParaRPr/>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90"/>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375" name="Google Shape;1375;p90"/>
          <p:cNvPicPr preferRelativeResize="0"/>
          <p:nvPr/>
        </p:nvPicPr>
        <p:blipFill>
          <a:blip r:embed="rId3">
            <a:alphaModFix/>
          </a:blip>
          <a:stretch>
            <a:fillRect/>
          </a:stretch>
        </p:blipFill>
        <p:spPr>
          <a:xfrm>
            <a:off x="5194075" y="1812175"/>
            <a:ext cx="13355776" cy="11141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XML IP Geolocation API</a:t>
            </a:r>
            <a:endParaRPr/>
          </a:p>
        </p:txBody>
      </p:sp>
      <p:sp>
        <p:nvSpPr>
          <p:cNvPr id="1381" name="Google Shape;1381;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2" name="Google Shape;1382;p91"/>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383" name="Google Shape;1383;p91"/>
          <p:cNvPicPr preferRelativeResize="0"/>
          <p:nvPr/>
        </p:nvPicPr>
        <p:blipFill>
          <a:blip r:embed="rId3">
            <a:alphaModFix/>
          </a:blip>
          <a:stretch>
            <a:fillRect/>
          </a:stretch>
        </p:blipFill>
        <p:spPr>
          <a:xfrm>
            <a:off x="749800" y="1721100"/>
            <a:ext cx="23300427" cy="1081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